
<file path=[Content_Types].xml><?xml version="1.0" encoding="utf-8"?>
<Types xmlns="http://schemas.openxmlformats.org/package/2006/content-types">
  <Default Extension="xml" ContentType="application/xml"/>
  <Default Extension="jpg" ContentType="image/jpeg"/>
  <Default Extension="rels" ContentType="application/vnd.openxmlformats-package.relationships+xml"/>
  <Default Extension="emf" ContentType="image/x-emf"/>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23"/>
  </p:notesMasterIdLst>
  <p:handoutMasterIdLst>
    <p:handoutMasterId r:id="rId24"/>
  </p:handoutMasterIdLst>
  <p:sldIdLst>
    <p:sldId id="805" r:id="rId2"/>
    <p:sldId id="806" r:id="rId3"/>
    <p:sldId id="807" r:id="rId4"/>
    <p:sldId id="808" r:id="rId5"/>
    <p:sldId id="823" r:id="rId6"/>
    <p:sldId id="810" r:id="rId7"/>
    <p:sldId id="811" r:id="rId8"/>
    <p:sldId id="813" r:id="rId9"/>
    <p:sldId id="814" r:id="rId10"/>
    <p:sldId id="815" r:id="rId11"/>
    <p:sldId id="816" r:id="rId12"/>
    <p:sldId id="812" r:id="rId13"/>
    <p:sldId id="817" r:id="rId14"/>
    <p:sldId id="825" r:id="rId15"/>
    <p:sldId id="818" r:id="rId16"/>
    <p:sldId id="826" r:id="rId17"/>
    <p:sldId id="819" r:id="rId18"/>
    <p:sldId id="827" r:id="rId19"/>
    <p:sldId id="820" r:id="rId20"/>
    <p:sldId id="830" r:id="rId21"/>
    <p:sldId id="831" r:id="rId22"/>
  </p:sldIdLst>
  <p:sldSz cx="9144000" cy="5143500" type="screen16x9"/>
  <p:notesSz cx="6858000" cy="9144000"/>
  <p:defaultTextStyle>
    <a:defPPr>
      <a:defRPr lang="en-US"/>
    </a:defPPr>
    <a:lvl1pPr marL="0" algn="l" defTabSz="685743" rtl="0" eaLnBrk="1" latinLnBrk="0" hangingPunct="1">
      <a:defRPr sz="1350" kern="1200">
        <a:solidFill>
          <a:schemeClr val="tx1"/>
        </a:solidFill>
        <a:latin typeface="+mn-lt"/>
        <a:ea typeface="+mn-ea"/>
        <a:cs typeface="+mn-cs"/>
      </a:defRPr>
    </a:lvl1pPr>
    <a:lvl2pPr marL="342872" algn="l" defTabSz="685743" rtl="0" eaLnBrk="1" latinLnBrk="0" hangingPunct="1">
      <a:defRPr sz="1350" kern="1200">
        <a:solidFill>
          <a:schemeClr val="tx1"/>
        </a:solidFill>
        <a:latin typeface="+mn-lt"/>
        <a:ea typeface="+mn-ea"/>
        <a:cs typeface="+mn-cs"/>
      </a:defRPr>
    </a:lvl2pPr>
    <a:lvl3pPr marL="685743" algn="l" defTabSz="685743" rtl="0" eaLnBrk="1" latinLnBrk="0" hangingPunct="1">
      <a:defRPr sz="1350" kern="1200">
        <a:solidFill>
          <a:schemeClr val="tx1"/>
        </a:solidFill>
        <a:latin typeface="+mn-lt"/>
        <a:ea typeface="+mn-ea"/>
        <a:cs typeface="+mn-cs"/>
      </a:defRPr>
    </a:lvl3pPr>
    <a:lvl4pPr marL="1028615" algn="l" defTabSz="685743" rtl="0" eaLnBrk="1" latinLnBrk="0" hangingPunct="1">
      <a:defRPr sz="1350" kern="1200">
        <a:solidFill>
          <a:schemeClr val="tx1"/>
        </a:solidFill>
        <a:latin typeface="+mn-lt"/>
        <a:ea typeface="+mn-ea"/>
        <a:cs typeface="+mn-cs"/>
      </a:defRPr>
    </a:lvl4pPr>
    <a:lvl5pPr marL="1371486" algn="l" defTabSz="685743" rtl="0" eaLnBrk="1" latinLnBrk="0" hangingPunct="1">
      <a:defRPr sz="1350" kern="1200">
        <a:solidFill>
          <a:schemeClr val="tx1"/>
        </a:solidFill>
        <a:latin typeface="+mn-lt"/>
        <a:ea typeface="+mn-ea"/>
        <a:cs typeface="+mn-cs"/>
      </a:defRPr>
    </a:lvl5pPr>
    <a:lvl6pPr marL="1714358" algn="l" defTabSz="685743" rtl="0" eaLnBrk="1" latinLnBrk="0" hangingPunct="1">
      <a:defRPr sz="1350" kern="1200">
        <a:solidFill>
          <a:schemeClr val="tx1"/>
        </a:solidFill>
        <a:latin typeface="+mn-lt"/>
        <a:ea typeface="+mn-ea"/>
        <a:cs typeface="+mn-cs"/>
      </a:defRPr>
    </a:lvl6pPr>
    <a:lvl7pPr marL="2057229" algn="l" defTabSz="685743" rtl="0" eaLnBrk="1" latinLnBrk="0" hangingPunct="1">
      <a:defRPr sz="1350" kern="1200">
        <a:solidFill>
          <a:schemeClr val="tx1"/>
        </a:solidFill>
        <a:latin typeface="+mn-lt"/>
        <a:ea typeface="+mn-ea"/>
        <a:cs typeface="+mn-cs"/>
      </a:defRPr>
    </a:lvl7pPr>
    <a:lvl8pPr marL="2400100" algn="l" defTabSz="685743" rtl="0" eaLnBrk="1" latinLnBrk="0" hangingPunct="1">
      <a:defRPr sz="1350" kern="1200">
        <a:solidFill>
          <a:schemeClr val="tx1"/>
        </a:solidFill>
        <a:latin typeface="+mn-lt"/>
        <a:ea typeface="+mn-ea"/>
        <a:cs typeface="+mn-cs"/>
      </a:defRPr>
    </a:lvl8pPr>
    <a:lvl9pPr marL="2742972" algn="l" defTabSz="685743"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6B39974-C82E-5248-A21E-59D9E48A104E}">
          <p14:sldIdLst>
            <p14:sldId id="805"/>
            <p14:sldId id="806"/>
            <p14:sldId id="807"/>
            <p14:sldId id="808"/>
            <p14:sldId id="823"/>
            <p14:sldId id="810"/>
            <p14:sldId id="811"/>
            <p14:sldId id="813"/>
            <p14:sldId id="814"/>
            <p14:sldId id="815"/>
            <p14:sldId id="816"/>
            <p14:sldId id="812"/>
            <p14:sldId id="817"/>
            <p14:sldId id="825"/>
            <p14:sldId id="818"/>
            <p14:sldId id="826"/>
            <p14:sldId id="819"/>
            <p14:sldId id="827"/>
            <p14:sldId id="820"/>
            <p14:sldId id="830"/>
            <p14:sldId id="831"/>
          </p14:sldIdLst>
        </p14:section>
      </p14:sectionLst>
    </p:ext>
    <p:ext uri="{EFAFB233-063F-42B5-8137-9DF3F51BA10A}">
      <p15:sldGuideLst xmlns="" xmlns:p15="http://schemas.microsoft.com/office/powerpoint/2012/main">
        <p15:guide id="3" orient="horz" pos="125" userDrawn="1">
          <p15:clr>
            <a:srgbClr val="A4A3A4"/>
          </p15:clr>
        </p15:guide>
        <p15:guide id="4" pos="2880" userDrawn="1">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ucille Spera" initials="LAS" lastIdx="3" clrIdx="0"/>
  <p:cmAuthor id="1" name="EMC" initials="E" lastIdx="4" clrIdx="1"/>
  <p:cmAuthor id="2" name="Josh Reynolds" initials="" lastIdx="3" clrIdx="2"/>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406F"/>
    <a:srgbClr val="89C449"/>
    <a:srgbClr val="285784"/>
    <a:srgbClr val="235A85"/>
    <a:srgbClr val="E6E6E6"/>
    <a:srgbClr val="F0EFEB"/>
    <a:srgbClr val="262F36"/>
    <a:srgbClr val="B2B2B2"/>
    <a:srgbClr val="FFFFFF"/>
    <a:srgbClr val="E170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39" autoAdjust="0"/>
    <p:restoredTop sz="81153" autoAdjust="0"/>
  </p:normalViewPr>
  <p:slideViewPr>
    <p:cSldViewPr snapToGrid="0" snapToObjects="1" showGuides="1">
      <p:cViewPr>
        <p:scale>
          <a:sx n="94" d="100"/>
          <a:sy n="94" d="100"/>
        </p:scale>
        <p:origin x="-2288" y="-560"/>
      </p:cViewPr>
      <p:guideLst>
        <p:guide orient="horz" pos="125"/>
        <p:guide pos="2880"/>
      </p:guideLst>
    </p:cSldViewPr>
  </p:slideViewPr>
  <p:outlineViewPr>
    <p:cViewPr>
      <p:scale>
        <a:sx n="33" d="100"/>
        <a:sy n="33" d="100"/>
      </p:scale>
      <p:origin x="0" y="-2818"/>
    </p:cViewPr>
  </p:outlineViewPr>
  <p:notesTextViewPr>
    <p:cViewPr>
      <p:scale>
        <a:sx n="114" d="100"/>
        <a:sy n="114" d="100"/>
      </p:scale>
      <p:origin x="0" y="0"/>
    </p:cViewPr>
  </p:notesTextViewPr>
  <p:sorterViewPr>
    <p:cViewPr>
      <p:scale>
        <a:sx n="100" d="100"/>
        <a:sy n="100" d="100"/>
      </p:scale>
      <p:origin x="0" y="0"/>
    </p:cViewPr>
  </p:sorterViewPr>
  <p:notesViewPr>
    <p:cSldViewPr snapToGrid="0" snapToObjects="1" showGuides="1">
      <p:cViewPr varScale="1">
        <p:scale>
          <a:sx n="72" d="100"/>
          <a:sy n="72" d="100"/>
        </p:scale>
        <p:origin x="1373" y="7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commentAuthors" Target="commentAuthors.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CA0D7F-01C5-4910-AF79-94801A394A7D}" type="datetimeFigureOut">
              <a:rPr lang="en-US" smtClean="0"/>
              <a:pPr/>
              <a:t>7/31/14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z="1100" dirty="0"/>
              <a:t>© </a:t>
            </a:r>
            <a:r>
              <a:rPr lang="en-US" sz="1100" dirty="0" smtClean="0"/>
              <a:t>2014 </a:t>
            </a:r>
            <a:r>
              <a:rPr lang="en-US" sz="1100" dirty="0"/>
              <a:t>VCE Company, LLC. All rights reserved.</a:t>
            </a:r>
            <a:endParaRPr lang="en-US" sz="1100" dirty="0">
              <a:latin typeface="Arial"/>
              <a:ea typeface="ＭＳ Ｐゴシック" pitchFamily="33" charset="-128"/>
              <a:cs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AB7DEF-61C4-45D7-BFFF-BEA2F2AB54CC}" type="slidenum">
              <a:rPr lang="en-US" smtClean="0"/>
              <a:pPr/>
              <a:t>‹#›</a:t>
            </a:fld>
            <a:endParaRPr lang="en-US" dirty="0"/>
          </a:p>
        </p:txBody>
      </p:sp>
    </p:spTree>
    <p:extLst>
      <p:ext uri="{BB962C8B-B14F-4D97-AF65-F5344CB8AC3E}">
        <p14:creationId xmlns:p14="http://schemas.microsoft.com/office/powerpoint/2010/main" val="2045006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7A7E1B-F2FC-4D6E-A456-9244AEED2FF0}" type="datetimeFigureOut">
              <a:rPr lang="en-US" smtClean="0"/>
              <a:pPr/>
              <a:t>7/31/14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100">
                <a:solidFill>
                  <a:schemeClr val="tx1"/>
                </a:solidFill>
              </a:defRPr>
            </a:lvl1pPr>
          </a:lstStyle>
          <a:p>
            <a:r>
              <a:rPr lang="en-US" dirty="0" smtClean="0"/>
              <a:t>© 2014 VCE Company, LLC. All rights reserved.</a:t>
            </a:r>
            <a:endParaRPr lang="en-US" dirty="0" smtClean="0">
              <a:latin typeface="Arial"/>
              <a:ea typeface="ＭＳ Ｐゴシック" pitchFamily="33" charset="-128"/>
              <a:cs typeface="Arial"/>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8AD699-FBC9-417D-B9A1-3BD4F39A18E6}" type="slidenum">
              <a:rPr lang="en-US" smtClean="0"/>
              <a:pPr/>
              <a:t>‹#›</a:t>
            </a:fld>
            <a:endParaRPr lang="en-US" dirty="0"/>
          </a:p>
        </p:txBody>
      </p:sp>
    </p:spTree>
    <p:extLst>
      <p:ext uri="{BB962C8B-B14F-4D97-AF65-F5344CB8AC3E}">
        <p14:creationId xmlns:p14="http://schemas.microsoft.com/office/powerpoint/2010/main" val="3530098756"/>
      </p:ext>
    </p:extLst>
  </p:cSld>
  <p:clrMap bg1="lt1" tx1="dk1" bg2="lt2" tx2="dk2" accent1="accent1" accent2="accent2" accent3="accent3" accent4="accent4" accent5="accent5" accent6="accent6" hlink="hlink" folHlink="folHlink"/>
  <p:notesStyle>
    <a:lvl1pPr marL="0" algn="l" defTabSz="685743" rtl="0" eaLnBrk="1" latinLnBrk="0" hangingPunct="1">
      <a:defRPr sz="900" kern="1200">
        <a:solidFill>
          <a:schemeClr val="tx1"/>
        </a:solidFill>
        <a:latin typeface="+mn-lt"/>
        <a:ea typeface="+mn-ea"/>
        <a:cs typeface="+mn-cs"/>
      </a:defRPr>
    </a:lvl1pPr>
    <a:lvl2pPr marL="342872" algn="l" defTabSz="685743" rtl="0" eaLnBrk="1" latinLnBrk="0" hangingPunct="1">
      <a:defRPr sz="900" kern="1200">
        <a:solidFill>
          <a:schemeClr val="tx1"/>
        </a:solidFill>
        <a:latin typeface="+mn-lt"/>
        <a:ea typeface="+mn-ea"/>
        <a:cs typeface="+mn-cs"/>
      </a:defRPr>
    </a:lvl2pPr>
    <a:lvl3pPr marL="685743" algn="l" defTabSz="685743" rtl="0" eaLnBrk="1" latinLnBrk="0" hangingPunct="1">
      <a:defRPr sz="900" kern="1200">
        <a:solidFill>
          <a:schemeClr val="tx1"/>
        </a:solidFill>
        <a:latin typeface="+mn-lt"/>
        <a:ea typeface="+mn-ea"/>
        <a:cs typeface="+mn-cs"/>
      </a:defRPr>
    </a:lvl3pPr>
    <a:lvl4pPr marL="1028615" algn="l" defTabSz="685743" rtl="0" eaLnBrk="1" latinLnBrk="0" hangingPunct="1">
      <a:defRPr sz="900" kern="1200">
        <a:solidFill>
          <a:schemeClr val="tx1"/>
        </a:solidFill>
        <a:latin typeface="+mn-lt"/>
        <a:ea typeface="+mn-ea"/>
        <a:cs typeface="+mn-cs"/>
      </a:defRPr>
    </a:lvl4pPr>
    <a:lvl5pPr marL="1371486" algn="l" defTabSz="685743" rtl="0" eaLnBrk="1" latinLnBrk="0" hangingPunct="1">
      <a:defRPr sz="900" kern="1200">
        <a:solidFill>
          <a:schemeClr val="tx1"/>
        </a:solidFill>
        <a:latin typeface="+mn-lt"/>
        <a:ea typeface="+mn-ea"/>
        <a:cs typeface="+mn-cs"/>
      </a:defRPr>
    </a:lvl5pPr>
    <a:lvl6pPr marL="1714358" algn="l" defTabSz="685743" rtl="0" eaLnBrk="1" latinLnBrk="0" hangingPunct="1">
      <a:defRPr sz="900" kern="1200">
        <a:solidFill>
          <a:schemeClr val="tx1"/>
        </a:solidFill>
        <a:latin typeface="+mn-lt"/>
        <a:ea typeface="+mn-ea"/>
        <a:cs typeface="+mn-cs"/>
      </a:defRPr>
    </a:lvl6pPr>
    <a:lvl7pPr marL="2057229" algn="l" defTabSz="685743" rtl="0" eaLnBrk="1" latinLnBrk="0" hangingPunct="1">
      <a:defRPr sz="900" kern="1200">
        <a:solidFill>
          <a:schemeClr val="tx1"/>
        </a:solidFill>
        <a:latin typeface="+mn-lt"/>
        <a:ea typeface="+mn-ea"/>
        <a:cs typeface="+mn-cs"/>
      </a:defRPr>
    </a:lvl7pPr>
    <a:lvl8pPr marL="2400100" algn="l" defTabSz="685743" rtl="0" eaLnBrk="1" latinLnBrk="0" hangingPunct="1">
      <a:defRPr sz="900" kern="1200">
        <a:solidFill>
          <a:schemeClr val="tx1"/>
        </a:solidFill>
        <a:latin typeface="+mn-lt"/>
        <a:ea typeface="+mn-ea"/>
        <a:cs typeface="+mn-cs"/>
      </a:defRPr>
    </a:lvl8pPr>
    <a:lvl9pPr marL="2742972" algn="l" defTabSz="68574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1" Type="http://schemas.openxmlformats.org/officeDocument/2006/relationships/hyperlink" Target="http://money.howstuffworks.com/magazine-writing.htm" TargetMode="External"/><Relationship Id="rId12" Type="http://schemas.openxmlformats.org/officeDocument/2006/relationships/hyperlink" Target="https://sync.americanexpress.com/Twitter/Index" TargetMode="External"/><Relationship Id="rId13" Type="http://schemas.openxmlformats.org/officeDocument/2006/relationships/hyperlink" Target="http://investing.businessweek.com/research/stocks/snapshot/snapshot.asp?ticker=MAT" TargetMode="External"/><Relationship Id="rId14" Type="http://schemas.openxmlformats.org/officeDocument/2006/relationships/hyperlink" Target="http://investing.businessweek.com/research/stocks/snapshot/snapshot.asp?ticker=HAS" TargetMode="External"/><Relationship Id="rId15" Type="http://schemas.openxmlformats.org/officeDocument/2006/relationships/hyperlink" Target="http://www.fastcompany.com/3017990/fast-feed/sen-al-franken-wrote-tim-cook-a-letter-whats-the-deal-with-touch-id" TargetMode="External"/><Relationship Id="rId16" Type="http://schemas.openxmlformats.org/officeDocument/2006/relationships/hyperlink" Target="http://www.fastcompany.com/3023375/fast-feed/china-already-going-nuts-for-iphone-5s" TargetMode="External"/><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en.wikipedia.org/wiki/Nike_Inc." TargetMode="External"/><Relationship Id="rId4" Type="http://schemas.openxmlformats.org/officeDocument/2006/relationships/hyperlink" Target="http://en.wikipedia.org/wiki/Nike+_FuelBand%23cite_note-9" TargetMode="External"/><Relationship Id="rId5" Type="http://schemas.openxmlformats.org/officeDocument/2006/relationships/hyperlink" Target="http://en.wikipedia.org/wiki/Nike+_FuelBand%23cite_note-10" TargetMode="External"/><Relationship Id="rId6" Type="http://schemas.openxmlformats.org/officeDocument/2006/relationships/hyperlink" Target="http://en.wikipedia.org/wiki/Nike+_FuelBand%23cite_note-11" TargetMode="External"/><Relationship Id="rId7" Type="http://schemas.openxmlformats.org/officeDocument/2006/relationships/hyperlink" Target="http://en.wikipedia.org/wiki/Twitter" TargetMode="External"/><Relationship Id="rId8" Type="http://schemas.openxmlformats.org/officeDocument/2006/relationships/hyperlink" Target="http://en.wikipedia.org/wiki/Nike+_FuelBand%23cite_note-12" TargetMode="External"/><Relationship Id="rId9" Type="http://schemas.openxmlformats.org/officeDocument/2006/relationships/hyperlink" Target="http://en.wikipedia.org/wiki/Nike+_FuelBand%23cite_note-13" TargetMode="External"/><Relationship Id="rId10" Type="http://schemas.openxmlformats.org/officeDocument/2006/relationships/hyperlink" Target="http://www.fastcodesign.com/1672949/nike-launches-a-new-app-to-help-designers-choose-green-materials"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may ask “why do we need a new infrastructure for third platform?”.</a:t>
            </a:r>
          </a:p>
          <a:p>
            <a:endParaRPr lang="en-US" baseline="0" dirty="0" smtClean="0"/>
          </a:p>
          <a:p>
            <a:r>
              <a:rPr lang="en-US" baseline="0" dirty="0" smtClean="0"/>
              <a:t>This slide introduces our next 3</a:t>
            </a:r>
            <a:r>
              <a:rPr lang="en-US" baseline="30000" dirty="0" smtClean="0"/>
              <a:t>rd</a:t>
            </a:r>
            <a:r>
              <a:rPr lang="en-US" baseline="0" dirty="0" smtClean="0"/>
              <a:t> Platform trend, Big Data” and gives a great example of why a new infrastructure solution is needed by focusing on the difference between traditional </a:t>
            </a:r>
            <a:r>
              <a:rPr lang="en-US" baseline="0" dirty="0" err="1" smtClean="0"/>
              <a:t>vs</a:t>
            </a:r>
            <a:r>
              <a:rPr lang="en-US" baseline="0" dirty="0" smtClean="0"/>
              <a:t> 3</a:t>
            </a:r>
            <a:r>
              <a:rPr lang="en-US" baseline="30000" dirty="0" smtClean="0"/>
              <a:t>rd</a:t>
            </a:r>
            <a:r>
              <a:rPr lang="en-US" baseline="0" dirty="0" smtClean="0"/>
              <a:t> platform data structures.</a:t>
            </a:r>
          </a:p>
          <a:p>
            <a:endParaRPr lang="en-US" baseline="0" dirty="0" smtClean="0"/>
          </a:p>
          <a:p>
            <a:r>
              <a:rPr lang="en-US" baseline="0" dirty="0" smtClean="0"/>
              <a:t>The list on the left is traditional data structures, and on the left is “Big Data” or third platform data structures.</a:t>
            </a:r>
          </a:p>
          <a:p>
            <a:endParaRPr lang="en-US" baseline="0" dirty="0" smtClean="0"/>
          </a:p>
          <a:p>
            <a:r>
              <a:rPr lang="en-US" baseline="0" dirty="0" smtClean="0"/>
              <a:t>(read through the 2 lists on the slide)</a:t>
            </a:r>
          </a:p>
          <a:p>
            <a:endParaRPr lang="en-US" baseline="0" dirty="0" smtClean="0"/>
          </a:p>
          <a:p>
            <a:r>
              <a:rPr lang="en-US" baseline="0" dirty="0" smtClean="0"/>
              <a:t>As you can see, there is a significant contrast between the two platforms, and this difference drives two very different infrastructure stacks seen on the next slide</a:t>
            </a:r>
            <a:endParaRPr lang="en-US" dirty="0"/>
          </a:p>
        </p:txBody>
      </p:sp>
    </p:spTree>
    <p:extLst>
      <p:ext uri="{BB962C8B-B14F-4D97-AF65-F5344CB8AC3E}">
        <p14:creationId xmlns:p14="http://schemas.microsoft.com/office/powerpoint/2010/main" val="3364398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happened here.</a:t>
            </a:r>
          </a:p>
          <a:p>
            <a:pPr marL="171450" indent="-171450">
              <a:buFontTx/>
              <a:buChar char="-"/>
            </a:pPr>
            <a:r>
              <a:rPr lang="en-US" dirty="0" smtClean="0"/>
              <a:t>No Virtual Machine was deployed</a:t>
            </a:r>
            <a:r>
              <a:rPr lang="en-US" baseline="0" dirty="0" smtClean="0"/>
              <a:t> during this entire process. You know what that means when you don’t have to worry about VM? Less things for operations to think about</a:t>
            </a:r>
          </a:p>
          <a:p>
            <a:pPr marL="171450" indent="-171450">
              <a:buFontTx/>
              <a:buChar char="-"/>
            </a:pPr>
            <a:r>
              <a:rPr lang="en-US" baseline="0" dirty="0" smtClean="0"/>
              <a:t>It also means that you never have to worry about an Operating System and application dependencies. Does the app need Windows? Ubuntu? RHEL? </a:t>
            </a:r>
            <a:r>
              <a:rPr lang="en-US" baseline="0" dirty="0" err="1" smtClean="0"/>
              <a:t>CentOS</a:t>
            </a:r>
            <a:r>
              <a:rPr lang="en-US" baseline="0" dirty="0" smtClean="0"/>
              <a:t>? It doesn’t matter.</a:t>
            </a:r>
          </a:p>
          <a:p>
            <a:pPr marL="171450" indent="-171450">
              <a:buFontTx/>
              <a:buChar char="-"/>
            </a:pPr>
            <a:r>
              <a:rPr lang="en-US" baseline="0" dirty="0" smtClean="0"/>
              <a:t>This also means you don’t have to ever worry about patch Tuesday or running apt-get update or yum update to keep security patches continually installed.</a:t>
            </a:r>
          </a:p>
          <a:p>
            <a:pPr marL="171450" indent="-171450">
              <a:buFontTx/>
              <a:buChar char="-"/>
            </a:pPr>
            <a:r>
              <a:rPr lang="en-US" baseline="0" dirty="0" smtClean="0"/>
              <a:t>I know all of us have a Windows NT server sitting somewhere. Never worry about performing an operating system upgrade because something is no longer in support</a:t>
            </a:r>
          </a:p>
          <a:p>
            <a:pPr marL="171450" indent="-171450">
              <a:buFontTx/>
              <a:buChar char="-"/>
            </a:pPr>
            <a:r>
              <a:rPr lang="en-US" baseline="0" dirty="0" smtClean="0"/>
              <a:t>Our developer never had to go to a portal and order a virtual machine and wait for it to be provisioned to run his code. </a:t>
            </a:r>
          </a:p>
          <a:p>
            <a:pPr marL="171450" indent="-171450">
              <a:buFontTx/>
              <a:buChar char="-"/>
            </a:pPr>
            <a:r>
              <a:rPr lang="en-US" baseline="0" dirty="0" smtClean="0"/>
              <a:t>This means you don’t need to worry about heavy orchestration tasks to make a server ready to accept a type of application</a:t>
            </a:r>
          </a:p>
          <a:p>
            <a:pPr marL="171450" indent="-171450">
              <a:buFontTx/>
              <a:buChar char="-"/>
            </a:pPr>
            <a:r>
              <a:rPr lang="en-US" baseline="0" dirty="0" smtClean="0"/>
              <a:t>All of this means less complexity in getting applications from the developer to actually running on the network</a:t>
            </a:r>
          </a:p>
          <a:p>
            <a:pPr marL="171450" indent="-171450">
              <a:buFontTx/>
              <a:buChar char="-"/>
            </a:pPr>
            <a:r>
              <a:rPr lang="en-US" baseline="0" dirty="0" smtClean="0"/>
              <a:t>More time can be spent on building the applications instead of building the environments where these applications will run</a:t>
            </a:r>
          </a:p>
          <a:p>
            <a:pPr marL="171450" indent="-171450">
              <a:buFontTx/>
              <a:buChar char="-"/>
            </a:pPr>
            <a:r>
              <a:rPr lang="en-US" baseline="0" dirty="0" smtClean="0"/>
              <a:t>Scaling the application is done through spinning up instances horizontally and increasing the amount of RAM required for each container vertically. Databases can also be scaled vertically through the application manifests</a:t>
            </a:r>
          </a:p>
          <a:p>
            <a:pPr marL="171450" indent="-171450">
              <a:buFontTx/>
              <a:buChar char="-"/>
            </a:pPr>
            <a:r>
              <a:rPr lang="en-US" baseline="0" dirty="0" smtClean="0"/>
              <a:t>It’s inheritably multi-tenant by using containers to create separation. Today it’s warden, tomorrow it’s </a:t>
            </a:r>
            <a:r>
              <a:rPr lang="en-US" baseline="0" dirty="0" err="1" smtClean="0"/>
              <a:t>docker</a:t>
            </a:r>
            <a:r>
              <a:rPr lang="en-US" baseline="0" dirty="0" smtClean="0"/>
              <a:t>.</a:t>
            </a:r>
          </a:p>
          <a:p>
            <a:pPr marL="171450" indent="-171450">
              <a:buFontTx/>
              <a:buChar char="-"/>
            </a:pPr>
            <a:r>
              <a:rPr lang="en-US" baseline="0" dirty="0" smtClean="0"/>
              <a:t>Our developer has full control of how his application runs through application manifests that tell how the application can scale</a:t>
            </a:r>
          </a:p>
          <a:p>
            <a:pPr marL="171450" indent="-171450">
              <a:buFontTx/>
              <a:buChar char="-"/>
            </a:pPr>
            <a:r>
              <a:rPr lang="en-US" baseline="0" dirty="0" smtClean="0"/>
              <a:t>VMs will use CPU and RAM for the OS even if the application is sitting idle. Now that we’re using containers, more and more applications can be crammed into our DEAs (distributed execution agents) where the containers run. </a:t>
            </a:r>
          </a:p>
          <a:p>
            <a:pPr marL="171450" indent="-171450">
              <a:buFontTx/>
              <a:buChar char="-"/>
            </a:pPr>
            <a:r>
              <a:rPr lang="en-US" baseline="0" dirty="0" smtClean="0"/>
              <a:t>The Cloud Foundry platform easily scales through a BOSH manifest</a:t>
            </a:r>
          </a:p>
          <a:p>
            <a:pPr marL="171450" indent="-171450">
              <a:buFontTx/>
              <a:buChar char="-"/>
            </a:pPr>
            <a:endParaRPr lang="en-US" baseline="0"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168AD699-FBC9-417D-B9A1-3BD4F39A18E6}" type="slidenum">
              <a:rPr lang="en-US" smtClean="0"/>
              <a:pPr/>
              <a:t>18</a:t>
            </a:fld>
            <a:endParaRPr lang="en-US" dirty="0"/>
          </a:p>
        </p:txBody>
      </p:sp>
    </p:spTree>
    <p:extLst>
      <p:ext uri="{BB962C8B-B14F-4D97-AF65-F5344CB8AC3E}">
        <p14:creationId xmlns:p14="http://schemas.microsoft.com/office/powerpoint/2010/main" val="3031004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8AD699-FBC9-417D-B9A1-3BD4F39A18E6}" type="slidenum">
              <a:rPr lang="en-US" smtClean="0"/>
              <a:pPr/>
              <a:t>19</a:t>
            </a:fld>
            <a:endParaRPr lang="en-US" dirty="0"/>
          </a:p>
        </p:txBody>
      </p:sp>
    </p:spTree>
    <p:extLst>
      <p:ext uri="{BB962C8B-B14F-4D97-AF65-F5344CB8AC3E}">
        <p14:creationId xmlns:p14="http://schemas.microsoft.com/office/powerpoint/2010/main" val="2211679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 a user experience based around </a:t>
            </a:r>
            <a:r>
              <a:rPr lang="en-US" dirty="0" err="1" smtClean="0"/>
              <a:t>cf</a:t>
            </a:r>
            <a:r>
              <a:rPr lang="en-US" dirty="0" smtClean="0"/>
              <a:t> push in a directory with a </a:t>
            </a:r>
            <a:r>
              <a:rPr lang="en-US" dirty="0" err="1" smtClean="0"/>
              <a:t>Dockerfile</a:t>
            </a:r>
            <a:endParaRPr lang="en-US" dirty="0"/>
          </a:p>
        </p:txBody>
      </p:sp>
      <p:sp>
        <p:nvSpPr>
          <p:cNvPr id="4" name="Slide Number Placeholder 3"/>
          <p:cNvSpPr>
            <a:spLocks noGrp="1"/>
          </p:cNvSpPr>
          <p:nvPr>
            <p:ph type="sldNum" sz="quarter" idx="10"/>
          </p:nvPr>
        </p:nvSpPr>
        <p:spPr/>
        <p:txBody>
          <a:bodyPr/>
          <a:lstStyle/>
          <a:p>
            <a:fld id="{168AD699-FBC9-417D-B9A1-3BD4F39A18E6}" type="slidenum">
              <a:rPr lang="en-US" smtClean="0"/>
              <a:pPr/>
              <a:t>20</a:t>
            </a:fld>
            <a:endParaRPr lang="en-US" dirty="0"/>
          </a:p>
        </p:txBody>
      </p:sp>
    </p:spTree>
    <p:extLst>
      <p:ext uri="{BB962C8B-B14F-4D97-AF65-F5344CB8AC3E}">
        <p14:creationId xmlns:p14="http://schemas.microsoft.com/office/powerpoint/2010/main" val="3623210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8AD699-FBC9-417D-B9A1-3BD4F39A18E6}" type="slidenum">
              <a:rPr lang="en-US" smtClean="0"/>
              <a:pPr/>
              <a:t>6</a:t>
            </a:fld>
            <a:endParaRPr lang="en-US" dirty="0"/>
          </a:p>
        </p:txBody>
      </p:sp>
    </p:spTree>
    <p:extLst>
      <p:ext uri="{BB962C8B-B14F-4D97-AF65-F5344CB8AC3E}">
        <p14:creationId xmlns:p14="http://schemas.microsoft.com/office/powerpoint/2010/main" val="3994903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Blockbuster:</a:t>
            </a:r>
            <a:r>
              <a:rPr lang="en-US" baseline="0" dirty="0" smtClean="0"/>
              <a:t> </a:t>
            </a:r>
            <a:r>
              <a:rPr lang="en-US" dirty="0" smtClean="0"/>
              <a:t>This video-rental chain survived the transition from VHS to DVD just fine—but then failed to adapt to the next big change. Blockbuster remained flat-footed when Netflix started sending videos through the mail, cable and phone companies started offering video-on-demand, and </a:t>
            </a:r>
            <a:r>
              <a:rPr lang="en-US" dirty="0" err="1" smtClean="0"/>
              <a:t>Redbox</a:t>
            </a:r>
            <a:r>
              <a:rPr lang="en-US" dirty="0" smtClean="0"/>
              <a:t> started renting videos for a buck a night through vending machines.</a:t>
            </a:r>
          </a:p>
          <a:p>
            <a:endParaRPr lang="en-US" baseline="0" dirty="0" smtClean="0"/>
          </a:p>
          <a:p>
            <a:r>
              <a:rPr lang="en-US" baseline="0" dirty="0" smtClean="0"/>
              <a:t>Motorola: </a:t>
            </a:r>
            <a:r>
              <a:rPr lang="en-US" dirty="0" smtClean="0"/>
              <a:t>Motorola dominated cell phones as recently as 2003, when it introduced the trendy </a:t>
            </a:r>
            <a:r>
              <a:rPr lang="en-US" dirty="0" err="1" smtClean="0"/>
              <a:t>Razr</a:t>
            </a:r>
            <a:r>
              <a:rPr lang="en-US" dirty="0" smtClean="0"/>
              <a:t>, the biggest-selling mobile phone ever at the time. But Motorola failed to focus on smartphones that can handle E-mail and other data, and rapidly lost share to newcomers like Apple, LG, and Samsung. Motorola was vanquished so swiftly that its cell phone division became a perennial money-loser and the firm announced plans this year to spin it off into a separate company, allowing the core Motorola to focus on networking equipment and a few other areas.</a:t>
            </a:r>
          </a:p>
          <a:p>
            <a:endParaRPr lang="en-US" dirty="0" smtClean="0"/>
          </a:p>
          <a:p>
            <a:r>
              <a:rPr lang="en-US" dirty="0" smtClean="0"/>
              <a:t>Kodak: In the  past 15 years, digital technology changed photography dramatically, and  Kodak, a former heavyweight in the analog film business, got left  behind.   </a:t>
            </a:r>
          </a:p>
          <a:p>
            <a:endParaRPr lang="en-US" dirty="0" smtClean="0"/>
          </a:p>
          <a:p>
            <a:r>
              <a:rPr lang="en-US" dirty="0" smtClean="0"/>
              <a:t>RIM: Who</a:t>
            </a:r>
            <a:r>
              <a:rPr lang="en-US" baseline="0" dirty="0" smtClean="0"/>
              <a:t> didn’t have a blackberry? When Apple debuted the iPhone, it was curtains for this giant cell phone provider.</a:t>
            </a:r>
            <a:endParaRPr lang="en-US" dirty="0" smtClean="0"/>
          </a:p>
          <a:p>
            <a:endParaRPr lang="en-US" baseline="0" dirty="0" smtClean="0"/>
          </a:p>
          <a:p>
            <a:r>
              <a:rPr lang="en-US" baseline="0" dirty="0" smtClean="0"/>
              <a:t>Yahoo: </a:t>
            </a:r>
            <a:r>
              <a:rPr lang="en-US" dirty="0" smtClean="0"/>
              <a:t>When Web search and aggregation were still virgin territory, the pioneering Yahoo tried to charge for services like E-mail and file sharing, while upstart Google offered everything for free. Customers flocked to Google, which surged to a commanding lead in search that it still holds. Yahoo still grew into a huge Web portal, with strong sports, financial, and news coverage that generates billions in advertising revenue, but it also drifted into job-hunting services, video streaming, original entertainment, and other ventures it has since sold or folded.</a:t>
            </a:r>
            <a:endParaRPr lang="en-US" baseline="0" dirty="0" smtClean="0"/>
          </a:p>
        </p:txBody>
      </p:sp>
      <p:sp>
        <p:nvSpPr>
          <p:cNvPr id="4" name="Slide Number Placeholder 3"/>
          <p:cNvSpPr>
            <a:spLocks noGrp="1"/>
          </p:cNvSpPr>
          <p:nvPr>
            <p:ph type="sldNum" sz="quarter" idx="10"/>
          </p:nvPr>
        </p:nvSpPr>
        <p:spPr/>
        <p:txBody>
          <a:bodyPr/>
          <a:lstStyle/>
          <a:p>
            <a:fld id="{168AD699-FBC9-417D-B9A1-3BD4F39A18E6}" type="slidenum">
              <a:rPr lang="en-US" smtClean="0"/>
              <a:pPr/>
              <a:t>11</a:t>
            </a:fld>
            <a:endParaRPr lang="en-US" dirty="0"/>
          </a:p>
        </p:txBody>
      </p:sp>
    </p:spTree>
    <p:extLst>
      <p:ext uri="{BB962C8B-B14F-4D97-AF65-F5344CB8AC3E}">
        <p14:creationId xmlns:p14="http://schemas.microsoft.com/office/powerpoint/2010/main" val="3917572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685743" rtl="0" eaLnBrk="1" fontAlgn="auto" latinLnBrk="0" hangingPunct="1">
              <a:lnSpc>
                <a:spcPct val="100000"/>
              </a:lnSpc>
              <a:spcBef>
                <a:spcPts val="0"/>
              </a:spcBef>
              <a:spcAft>
                <a:spcPts val="0"/>
              </a:spcAft>
              <a:buClrTx/>
              <a:buSzTx/>
              <a:buFontTx/>
              <a:buNone/>
              <a:tabLst/>
              <a:defRPr/>
            </a:pPr>
            <a:r>
              <a:rPr lang="en-US" dirty="0" smtClean="0"/>
              <a:t>Nike: Typically always been a shoe</a:t>
            </a:r>
            <a:r>
              <a:rPr lang="en-US" baseline="0" dirty="0" smtClean="0"/>
              <a:t> and athletic apparel brand. To keep up with the growing trend of </a:t>
            </a:r>
            <a:r>
              <a:rPr lang="en-US" baseline="0" dirty="0" err="1" smtClean="0"/>
              <a:t>wearables</a:t>
            </a:r>
            <a:r>
              <a:rPr lang="en-US" baseline="0" dirty="0" smtClean="0"/>
              <a:t>, Nike launched the </a:t>
            </a:r>
            <a:r>
              <a:rPr lang="en-US" baseline="0" dirty="0" err="1" smtClean="0"/>
              <a:t>Fuelband</a:t>
            </a:r>
            <a:r>
              <a:rPr lang="en-US" baseline="0" dirty="0" smtClean="0"/>
              <a:t> on in January of 2012. </a:t>
            </a:r>
            <a:r>
              <a:rPr lang="en-US" dirty="0" smtClean="0"/>
              <a:t>automatically synchronizing with the Nike Activity tracker mobile app. </a:t>
            </a:r>
            <a:r>
              <a:rPr lang="en-US" dirty="0" smtClean="0">
                <a:hlinkClick r:id="rId3" tooltip="Nike Inc."/>
              </a:rPr>
              <a:t>Nike Inc.</a:t>
            </a:r>
            <a:r>
              <a:rPr lang="en-US" dirty="0" smtClean="0"/>
              <a:t>'s Equipment division saw an 18% rise in profits for the 2012 fiscal year after introduction of the Nike+ </a:t>
            </a:r>
            <a:r>
              <a:rPr lang="en-US" dirty="0" err="1" smtClean="0"/>
              <a:t>FuelBand</a:t>
            </a:r>
            <a:r>
              <a:rPr lang="en-US" dirty="0" smtClean="0"/>
              <a:t>, in comparison to the -1% loss during the 2011 fiscal year.</a:t>
            </a:r>
            <a:r>
              <a:rPr lang="en-US" baseline="30000" dirty="0" smtClean="0">
                <a:hlinkClick r:id="rId4"/>
              </a:rPr>
              <a:t>[9]</a:t>
            </a:r>
            <a:r>
              <a:rPr lang="en-US" dirty="0" smtClean="0"/>
              <a:t> Before the </a:t>
            </a:r>
            <a:r>
              <a:rPr lang="en-US" dirty="0" err="1" smtClean="0"/>
              <a:t>FuelBand's</a:t>
            </a:r>
            <a:r>
              <a:rPr lang="en-US" dirty="0" smtClean="0"/>
              <a:t> official American release, it was open for pre-order online, and was sold out both times within the same day.</a:t>
            </a:r>
            <a:r>
              <a:rPr lang="en-US" baseline="30000" dirty="0" smtClean="0">
                <a:hlinkClick r:id="rId5"/>
              </a:rPr>
              <a:t>[10]</a:t>
            </a:r>
            <a:r>
              <a:rPr lang="en-US" baseline="30000" dirty="0" smtClean="0">
                <a:hlinkClick r:id="rId6"/>
              </a:rPr>
              <a:t>[11]</a:t>
            </a:r>
            <a:r>
              <a:rPr lang="en-US" dirty="0" smtClean="0"/>
              <a:t> A consumer on </a:t>
            </a:r>
            <a:r>
              <a:rPr lang="en-US" dirty="0" smtClean="0">
                <a:hlinkClick r:id="rId7" tooltip="Twitter"/>
              </a:rPr>
              <a:t>Twitter</a:t>
            </a:r>
            <a:r>
              <a:rPr lang="en-US" dirty="0" smtClean="0"/>
              <a:t> timed one of the pre-order periods to be exactly 4 minutes before all </a:t>
            </a:r>
            <a:r>
              <a:rPr lang="en-US" dirty="0" err="1" smtClean="0"/>
              <a:t>FuelBands</a:t>
            </a:r>
            <a:r>
              <a:rPr lang="en-US" dirty="0" smtClean="0"/>
              <a:t> were sold out and </a:t>
            </a:r>
            <a:r>
              <a:rPr lang="en-US" dirty="0" err="1" smtClean="0"/>
              <a:t>Nikestore.com</a:t>
            </a:r>
            <a:r>
              <a:rPr lang="en-US" dirty="0" smtClean="0"/>
              <a:t> was overloaded due to customer traffic.</a:t>
            </a:r>
            <a:r>
              <a:rPr lang="en-US" baseline="30000" dirty="0" smtClean="0">
                <a:hlinkClick r:id="rId8"/>
              </a:rPr>
              <a:t>[12]</a:t>
            </a:r>
            <a:r>
              <a:rPr lang="en-US" dirty="0" smtClean="0"/>
              <a:t> Nike+ </a:t>
            </a:r>
            <a:r>
              <a:rPr lang="en-US" dirty="0" err="1" smtClean="0"/>
              <a:t>FuelBands</a:t>
            </a:r>
            <a:r>
              <a:rPr lang="en-US" dirty="0" smtClean="0"/>
              <a:t> were being sold on eBay during the first couple of months after pre-order for approximately double the retail price.</a:t>
            </a:r>
            <a:r>
              <a:rPr lang="en-US" baseline="30000" dirty="0" smtClean="0">
                <a:hlinkClick r:id="rId9"/>
              </a:rPr>
              <a:t>[13]</a:t>
            </a:r>
            <a:endParaRPr lang="en-US" baseline="30000" dirty="0" smtClean="0"/>
          </a:p>
          <a:p>
            <a:pPr marL="0" marR="0" indent="0" algn="l" defTabSz="685743" rtl="0" eaLnBrk="1" fontAlgn="auto" latinLnBrk="0" hangingPunct="1">
              <a:lnSpc>
                <a:spcPct val="100000"/>
              </a:lnSpc>
              <a:spcBef>
                <a:spcPts val="0"/>
              </a:spcBef>
              <a:spcAft>
                <a:spcPts val="0"/>
              </a:spcAft>
              <a:buClrTx/>
              <a:buSzTx/>
              <a:buFontTx/>
              <a:buNone/>
              <a:tabLst/>
              <a:defRPr/>
            </a:pPr>
            <a:endParaRPr lang="en-US" baseline="30000" dirty="0" smtClean="0"/>
          </a:p>
          <a:p>
            <a:pPr marL="0" marR="0" indent="0" algn="l" defTabSz="685743" rtl="0" eaLnBrk="1" fontAlgn="auto" latinLnBrk="0" hangingPunct="1">
              <a:lnSpc>
                <a:spcPct val="100000"/>
              </a:lnSpc>
              <a:spcBef>
                <a:spcPts val="0"/>
              </a:spcBef>
              <a:spcAft>
                <a:spcPts val="0"/>
              </a:spcAft>
              <a:buClrTx/>
              <a:buSzTx/>
              <a:buFontTx/>
              <a:buNone/>
              <a:tabLst/>
              <a:defRPr/>
            </a:pPr>
            <a:r>
              <a:rPr lang="en-US" dirty="0" smtClean="0"/>
              <a:t>Nike's most exciting new product last year wasn't a LeBron James sneaker (although the 11s are pretty sweet). It was an app called </a:t>
            </a:r>
            <a:r>
              <a:rPr lang="en-US" dirty="0" smtClean="0">
                <a:hlinkClick r:id="rId10"/>
              </a:rPr>
              <a:t>Making</a:t>
            </a:r>
            <a:r>
              <a:rPr lang="en-US" dirty="0" smtClean="0"/>
              <a:t> that helps companies measure the environmental impact of using different materials--which made up approximately 60% of Nike's footprint and spurred the creation of the app. "Before, if you asked, 'Which is better, hemp or cotton?' nobody had that at hand," says Hannah Jones, Nike's VP of sustainable business and innovation. "We created this enormous database of materials and turned it into an index for the entire industry." Released last summer, the app evolved out of Nike's push to eliminate the use of hazardous chemicals in the creation of its products by 2020 and has been incorporated into the curriculum at two design schools and downloaded in 23 countries.</a:t>
            </a:r>
          </a:p>
          <a:p>
            <a:endParaRPr lang="en-US" dirty="0" smtClean="0"/>
          </a:p>
          <a:p>
            <a:r>
              <a:rPr lang="en-US" dirty="0" smtClean="0"/>
              <a:t>National</a:t>
            </a:r>
            <a:r>
              <a:rPr lang="en-US" baseline="0" dirty="0" smtClean="0"/>
              <a:t> Geo: </a:t>
            </a:r>
            <a:r>
              <a:rPr lang="en-US" dirty="0" smtClean="0"/>
              <a:t>National Geographic Society CEO John Fahey didn't wait around for his publication to suffer the same fate as iconic photo </a:t>
            </a:r>
            <a:r>
              <a:rPr lang="en-US" dirty="0" smtClean="0">
                <a:hlinkClick r:id="rId11"/>
              </a:rPr>
              <a:t>magazines</a:t>
            </a:r>
            <a:r>
              <a:rPr lang="en-US" dirty="0" smtClean="0"/>
              <a:t> like Life. Instead, he spearheaded an effort to reinvent the National Geographic brand across all media platforms, especially the National Geographic Channel, launched in 2001. Meanwhile, social networking and photo-sharing sites have given National Geographic a whole new way to showcase its gorgeous, award-winning photography.</a:t>
            </a:r>
          </a:p>
          <a:p>
            <a:endParaRPr lang="en-US" dirty="0" smtClean="0"/>
          </a:p>
          <a:p>
            <a:r>
              <a:rPr lang="en-US" dirty="0" smtClean="0"/>
              <a:t>American Express:</a:t>
            </a:r>
            <a:r>
              <a:rPr lang="en-US" baseline="0" dirty="0" smtClean="0"/>
              <a:t> </a:t>
            </a:r>
            <a:r>
              <a:rPr lang="en-US" dirty="0" smtClean="0"/>
              <a:t>American Express is giving cardholders who also use Twitter a good reason to sync the two services, with the ability to purchase gift cards and products using only a </a:t>
            </a:r>
            <a:r>
              <a:rPr lang="en-US" dirty="0" err="1" smtClean="0"/>
              <a:t>hashtag</a:t>
            </a:r>
            <a:r>
              <a:rPr lang="en-US" dirty="0" smtClean="0"/>
              <a:t>. cardholders </a:t>
            </a:r>
            <a:r>
              <a:rPr lang="en-US" dirty="0" smtClean="0">
                <a:hlinkClick r:id="rId12"/>
              </a:rPr>
              <a:t>first sync their account to Twitter</a:t>
            </a:r>
            <a:r>
              <a:rPr lang="en-US" dirty="0" smtClean="0"/>
              <a:t>, then tweet a special product </a:t>
            </a:r>
            <a:r>
              <a:rPr lang="en-US" dirty="0" err="1" smtClean="0"/>
              <a:t>hashtag</a:t>
            </a:r>
            <a:r>
              <a:rPr lang="en-US" dirty="0" smtClean="0"/>
              <a:t> from the product they wish to purchase with their Amex card.</a:t>
            </a:r>
          </a:p>
          <a:p>
            <a:r>
              <a:rPr lang="en-US" dirty="0" smtClean="0"/>
              <a:t>American Express will then reply via the @</a:t>
            </a:r>
            <a:r>
              <a:rPr lang="en-US" dirty="0" err="1" smtClean="0"/>
              <a:t>AmexSync</a:t>
            </a:r>
            <a:r>
              <a:rPr lang="en-US" dirty="0" smtClean="0"/>
              <a:t> account with a confirmation </a:t>
            </a:r>
            <a:r>
              <a:rPr lang="en-US" dirty="0" err="1" smtClean="0"/>
              <a:t>hashtag</a:t>
            </a:r>
            <a:r>
              <a:rPr lang="en-US" dirty="0" smtClean="0"/>
              <a:t>, after which time users have 15 minutes to tweet their own response.</a:t>
            </a:r>
          </a:p>
          <a:p>
            <a:r>
              <a:rPr lang="en-US" dirty="0" smtClean="0"/>
              <a:t>Once confirmed, the purchase will be charged to the synced card and sent to the billing address on file via free two-day shipping courtesy of American Express.</a:t>
            </a:r>
          </a:p>
          <a:p>
            <a:endParaRPr lang="en-US" dirty="0" smtClean="0"/>
          </a:p>
          <a:p>
            <a:r>
              <a:rPr lang="en-US" dirty="0" smtClean="0"/>
              <a:t>Dominos:</a:t>
            </a:r>
            <a:r>
              <a:rPr lang="en-US" baseline="0" dirty="0" smtClean="0"/>
              <a:t> </a:t>
            </a:r>
            <a:r>
              <a:rPr lang="en-US" dirty="0" smtClean="0"/>
              <a:t>In 2008, Domino's introduced the Pizza Tracker, an online application that allows customers to view the status of their order in a simulated "real time" progress bar.</a:t>
            </a:r>
            <a:r>
              <a:rPr lang="en-US" baseline="0" dirty="0" smtClean="0"/>
              <a:t> At the time, no one else in the industry has created such an innovation. </a:t>
            </a:r>
            <a:r>
              <a:rPr lang="en-US" dirty="0" smtClean="0"/>
              <a:t>Available soon, Domino’s customers who have a registered Pizza Profile on their Domino’s mobile app, as well as the Ford SYNC</a:t>
            </a:r>
            <a:r>
              <a:rPr lang="en-US" baseline="30000" dirty="0" smtClean="0"/>
              <a:t>®</a:t>
            </a:r>
            <a:r>
              <a:rPr lang="en-US" dirty="0" smtClean="0"/>
              <a:t> </a:t>
            </a:r>
            <a:r>
              <a:rPr lang="en-US" dirty="0" err="1" smtClean="0"/>
              <a:t>AppLink</a:t>
            </a:r>
            <a:r>
              <a:rPr lang="en-US" baseline="30000" dirty="0" smtClean="0"/>
              <a:t>™</a:t>
            </a:r>
            <a:r>
              <a:rPr lang="en-US" dirty="0" smtClean="0"/>
              <a:t> in-car connectivity system, will be able to use that combination to place their saved Easy Order</a:t>
            </a:r>
            <a:r>
              <a:rPr lang="en-US" baseline="30000" dirty="0" smtClean="0"/>
              <a:t>™</a:t>
            </a:r>
            <a:r>
              <a:rPr lang="en-US" dirty="0" smtClean="0"/>
              <a:t> in just a few simple, voice-activated steps.</a:t>
            </a:r>
            <a:endParaRPr lang="en-US" baseline="0" dirty="0" smtClean="0"/>
          </a:p>
          <a:p>
            <a:endParaRPr lang="en-US" baseline="0" dirty="0" smtClean="0"/>
          </a:p>
          <a:p>
            <a:r>
              <a:rPr lang="en-US" baseline="0" dirty="0" smtClean="0"/>
              <a:t>Lego: </a:t>
            </a:r>
            <a:r>
              <a:rPr lang="en-US" dirty="0" smtClean="0"/>
              <a:t>R3ptar. The robotic snake, which can be programmed from a smartphone app, is equipped with a snapping mechanical jaw and fangs that will send even the boldest kid brother packing. R3ptar is among the new creations the Danish toymaker is counting on to stay relevant in the Internet age. The R3ptar snake can be built from a 601-piece kit introduced this year that includes sensors, software, and motors to control the robot’s movement and speech. Known as EV3, the $350 set is the third incarnation of Lego’s </a:t>
            </a:r>
            <a:r>
              <a:rPr lang="en-US" dirty="0" err="1" smtClean="0"/>
              <a:t>Mindstorms</a:t>
            </a:r>
            <a:r>
              <a:rPr lang="en-US" dirty="0" smtClean="0"/>
              <a:t> series, introduced in 1998. It includes instructions for creating five walking, talking, and thinking robots, including the snake, the scorpion-like Spik3r, and the </a:t>
            </a:r>
            <a:r>
              <a:rPr lang="en-US" dirty="0" err="1" smtClean="0"/>
              <a:t>mohawk</a:t>
            </a:r>
            <a:r>
              <a:rPr lang="en-US" dirty="0" smtClean="0"/>
              <a:t>-sporting Ev3rstorm. Broadening its product range to attract older users with more complex kits is helping Lego grow faster than competitors Mattel (</a:t>
            </a:r>
            <a:r>
              <a:rPr lang="en-US" dirty="0" smtClean="0">
                <a:hlinkClick r:id="rId13"/>
              </a:rPr>
              <a:t>MAT</a:t>
            </a:r>
            <a:r>
              <a:rPr lang="en-US" dirty="0" smtClean="0"/>
              <a:t>) and Hasbro (</a:t>
            </a:r>
            <a:r>
              <a:rPr lang="en-US" dirty="0" smtClean="0">
                <a:hlinkClick r:id="rId14"/>
              </a:rPr>
              <a:t>HAS</a:t>
            </a:r>
            <a:r>
              <a:rPr lang="en-US" dirty="0" smtClean="0"/>
              <a:t>). Lego’s success “lies in embracing what digital can do,” Chief Marketing Officer </a:t>
            </a:r>
            <a:r>
              <a:rPr lang="en-US" dirty="0" err="1" smtClean="0"/>
              <a:t>Mads</a:t>
            </a:r>
            <a:r>
              <a:rPr lang="en-US" dirty="0" smtClean="0"/>
              <a:t> Nipper says over coffee in his toy-filled office at the company headquarters in </a:t>
            </a:r>
            <a:r>
              <a:rPr lang="en-US" dirty="0" err="1" smtClean="0"/>
              <a:t>Billund</a:t>
            </a:r>
            <a:r>
              <a:rPr lang="en-US" dirty="0" smtClean="0"/>
              <a:t>. As evidence, he points to the 20 million monthly visitors to Lego’s websites and the 100 million-plus copies of video games sold by its licensing  partners</a:t>
            </a:r>
          </a:p>
          <a:p>
            <a:endParaRPr lang="en-US" dirty="0" smtClean="0"/>
          </a:p>
          <a:p>
            <a:endParaRPr lang="en-US" dirty="0" smtClean="0"/>
          </a:p>
          <a:p>
            <a:r>
              <a:rPr lang="en-US" dirty="0" smtClean="0"/>
              <a:t>Starbucks:</a:t>
            </a:r>
            <a:r>
              <a:rPr lang="en-US" baseline="0" dirty="0" smtClean="0"/>
              <a:t> App to order, pay, and everything at their B&amp;M store.</a:t>
            </a:r>
            <a:endParaRPr lang="en-US" dirty="0" smtClean="0"/>
          </a:p>
          <a:p>
            <a:endParaRPr lang="en-US" dirty="0" smtClean="0"/>
          </a:p>
          <a:p>
            <a:endParaRPr lang="en-US" dirty="0" smtClean="0"/>
          </a:p>
          <a:p>
            <a:r>
              <a:rPr lang="en-US" dirty="0" smtClean="0"/>
              <a:t>Apple: Remember when the experts, having peered at the iPhone 4, declared that smartphone design was now set? To paraphrase Steve Jobs, they forgot one more thing: the button.</a:t>
            </a:r>
          </a:p>
          <a:p>
            <a:r>
              <a:rPr lang="en-US" dirty="0" smtClean="0"/>
              <a:t>Apple, by making the one control on the front of its iPhone 5S a fingerprint sensor, has pulled off a neat trick. It provides a glimmer of magic every time a user unlocks her phone with just a light touch. And it helps explain why Apple is estimated to be selling two-and-a-half times as many 5Ss as its candy-colored, less-expensive cousin, the 5C, which doesn't yet have </a:t>
            </a:r>
            <a:r>
              <a:rPr lang="en-US" dirty="0" smtClean="0">
                <a:hlinkClick r:id="rId15"/>
              </a:rPr>
              <a:t>Touch ID</a:t>
            </a:r>
            <a:r>
              <a:rPr lang="en-US" dirty="0" smtClean="0"/>
              <a:t>, as the futuristic feature is known. And Touch ID makes it even easier for customers to use their Apple ID to download apps and entertainment, which together comprise more than $10 billion in annual sales for the company.</a:t>
            </a:r>
          </a:p>
          <a:p>
            <a:r>
              <a:rPr lang="en-US" dirty="0" smtClean="0"/>
              <a:t>Apple is poised to grow its business around other trends as well. In the last quarter of 2013, its China sales were $8.8 billion, up 29 percent over a year earlier. In January, Apple began selling its iPhones through the country's largest carrier, </a:t>
            </a:r>
            <a:r>
              <a:rPr lang="en-US" dirty="0" smtClean="0">
                <a:hlinkClick r:id="rId16"/>
              </a:rPr>
              <a:t>China Mobile</a:t>
            </a:r>
            <a:r>
              <a:rPr lang="en-US" dirty="0" smtClean="0"/>
              <a:t>, which has 760 million subscribers. That's more than double the population of the United States, a potential bonanza.</a:t>
            </a:r>
          </a:p>
          <a:p>
            <a:r>
              <a:rPr lang="en-US" dirty="0" smtClean="0"/>
              <a:t>Apple has also quietly begun building its own content delivery network. Previously, the company has relied on outside venders to distribute apps and video and to handle the </a:t>
            </a:r>
            <a:r>
              <a:rPr lang="en-US" dirty="0" err="1" smtClean="0"/>
              <a:t>iCloud</a:t>
            </a:r>
            <a:r>
              <a:rPr lang="en-US" dirty="0" smtClean="0"/>
              <a:t> service. Having its own network would give Apple more control and pave the way for its long-rumored TV service.</a:t>
            </a:r>
          </a:p>
          <a:p>
            <a:endParaRPr lang="en-US" dirty="0"/>
          </a:p>
        </p:txBody>
      </p:sp>
      <p:sp>
        <p:nvSpPr>
          <p:cNvPr id="4" name="Slide Number Placeholder 3"/>
          <p:cNvSpPr>
            <a:spLocks noGrp="1"/>
          </p:cNvSpPr>
          <p:nvPr>
            <p:ph type="sldNum" sz="quarter" idx="10"/>
          </p:nvPr>
        </p:nvSpPr>
        <p:spPr/>
        <p:txBody>
          <a:bodyPr/>
          <a:lstStyle/>
          <a:p>
            <a:fld id="{168AD699-FBC9-417D-B9A1-3BD4F39A18E6}" type="slidenum">
              <a:rPr lang="en-US" smtClean="0"/>
              <a:pPr/>
              <a:t>12</a:t>
            </a:fld>
            <a:endParaRPr lang="en-US" dirty="0"/>
          </a:p>
        </p:txBody>
      </p:sp>
    </p:spTree>
    <p:extLst>
      <p:ext uri="{BB962C8B-B14F-4D97-AF65-F5344CB8AC3E}">
        <p14:creationId xmlns:p14="http://schemas.microsoft.com/office/powerpoint/2010/main" val="4217484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Innovation</a:t>
            </a:r>
            <a:r>
              <a:rPr lang="en-US" baseline="0" dirty="0" smtClean="0"/>
              <a:t> relies on </a:t>
            </a:r>
            <a:r>
              <a:rPr lang="en-US" dirty="0" smtClean="0"/>
              <a:t>speed to execute. How fast does it take an application developer to take their code and push it to</a:t>
            </a:r>
            <a:r>
              <a:rPr lang="en-US" baseline="0" dirty="0" smtClean="0"/>
              <a:t> production?</a:t>
            </a:r>
            <a:endParaRPr lang="en-US" dirty="0"/>
          </a:p>
        </p:txBody>
      </p:sp>
      <p:sp>
        <p:nvSpPr>
          <p:cNvPr id="4" name="Slide Number Placeholder 3"/>
          <p:cNvSpPr>
            <a:spLocks noGrp="1"/>
          </p:cNvSpPr>
          <p:nvPr>
            <p:ph type="sldNum" sz="quarter" idx="10"/>
          </p:nvPr>
        </p:nvSpPr>
        <p:spPr/>
        <p:txBody>
          <a:bodyPr/>
          <a:lstStyle/>
          <a:p>
            <a:fld id="{168AD699-FBC9-417D-B9A1-3BD4F39A18E6}" type="slidenum">
              <a:rPr lang="en-US" smtClean="0"/>
              <a:pPr/>
              <a:t>13</a:t>
            </a:fld>
            <a:endParaRPr lang="en-US" dirty="0"/>
          </a:p>
        </p:txBody>
      </p:sp>
    </p:spTree>
    <p:extLst>
      <p:ext uri="{BB962C8B-B14F-4D97-AF65-F5344CB8AC3E}">
        <p14:creationId xmlns:p14="http://schemas.microsoft.com/office/powerpoint/2010/main" val="2464100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Typically developers will go to IT for a particular</a:t>
            </a:r>
            <a:r>
              <a:rPr lang="en-US" baseline="0" dirty="0" smtClean="0"/>
              <a:t> service. IT will go through their processes to spin up those resources. We all know that processes take time. Developers get frustrated when they have to wait. So they go to an external service and that makes IT sad.</a:t>
            </a:r>
            <a:endParaRPr lang="en-US" dirty="0"/>
          </a:p>
        </p:txBody>
      </p:sp>
      <p:sp>
        <p:nvSpPr>
          <p:cNvPr id="4" name="Slide Number Placeholder 3"/>
          <p:cNvSpPr>
            <a:spLocks noGrp="1"/>
          </p:cNvSpPr>
          <p:nvPr>
            <p:ph type="sldNum" sz="quarter" idx="10"/>
          </p:nvPr>
        </p:nvSpPr>
        <p:spPr/>
        <p:txBody>
          <a:bodyPr/>
          <a:lstStyle/>
          <a:p>
            <a:fld id="{168AD699-FBC9-417D-B9A1-3BD4F39A18E6}" type="slidenum">
              <a:rPr lang="en-US" smtClean="0"/>
              <a:pPr/>
              <a:t>14</a:t>
            </a:fld>
            <a:endParaRPr lang="en-US" dirty="0"/>
          </a:p>
        </p:txBody>
      </p:sp>
    </p:spTree>
    <p:extLst>
      <p:ext uri="{BB962C8B-B14F-4D97-AF65-F5344CB8AC3E}">
        <p14:creationId xmlns:p14="http://schemas.microsoft.com/office/powerpoint/2010/main" val="3526915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must g</a:t>
            </a:r>
            <a:r>
              <a:rPr lang="en-US" dirty="0" smtClean="0"/>
              <a:t>ive developers the</a:t>
            </a:r>
            <a:r>
              <a:rPr lang="en-US" baseline="0" dirty="0" smtClean="0"/>
              <a:t> speed they need in a much faster amount of time. And wrapping it all off with a bow is exactly what we need to accomplish</a:t>
            </a:r>
            <a:endParaRPr lang="en-US" dirty="0"/>
          </a:p>
        </p:txBody>
      </p:sp>
      <p:sp>
        <p:nvSpPr>
          <p:cNvPr id="4" name="Slide Number Placeholder 3"/>
          <p:cNvSpPr>
            <a:spLocks noGrp="1"/>
          </p:cNvSpPr>
          <p:nvPr>
            <p:ph type="sldNum" sz="quarter" idx="10"/>
          </p:nvPr>
        </p:nvSpPr>
        <p:spPr/>
        <p:txBody>
          <a:bodyPr/>
          <a:lstStyle/>
          <a:p>
            <a:fld id="{168AD699-FBC9-417D-B9A1-3BD4F39A18E6}" type="slidenum">
              <a:rPr lang="en-US" smtClean="0"/>
              <a:pPr/>
              <a:t>15</a:t>
            </a:fld>
            <a:endParaRPr lang="en-US" dirty="0"/>
          </a:p>
        </p:txBody>
      </p:sp>
    </p:spTree>
    <p:extLst>
      <p:ext uri="{BB962C8B-B14F-4D97-AF65-F5344CB8AC3E}">
        <p14:creationId xmlns:p14="http://schemas.microsoft.com/office/powerpoint/2010/main" val="3183252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Whether</a:t>
            </a:r>
            <a:r>
              <a:rPr lang="en-US" baseline="0" dirty="0" smtClean="0"/>
              <a:t> you are using </a:t>
            </a:r>
            <a:r>
              <a:rPr lang="en-US" baseline="0" dirty="0" err="1" smtClean="0"/>
              <a:t>vSphere</a:t>
            </a:r>
            <a:r>
              <a:rPr lang="en-US" baseline="0" dirty="0" smtClean="0"/>
              <a:t>, </a:t>
            </a:r>
            <a:r>
              <a:rPr lang="en-US" baseline="0" dirty="0" err="1" smtClean="0"/>
              <a:t>vCAC</a:t>
            </a:r>
            <a:r>
              <a:rPr lang="en-US" baseline="0" dirty="0" smtClean="0"/>
              <a:t>, </a:t>
            </a:r>
            <a:r>
              <a:rPr lang="en-US" baseline="0" dirty="0" err="1" smtClean="0"/>
              <a:t>vCloud</a:t>
            </a:r>
            <a:r>
              <a:rPr lang="en-US" baseline="0" dirty="0" smtClean="0"/>
              <a:t> Hybrid Service, </a:t>
            </a:r>
            <a:r>
              <a:rPr lang="en-US" baseline="0" dirty="0" err="1" smtClean="0"/>
              <a:t>OpenStack</a:t>
            </a:r>
            <a:r>
              <a:rPr lang="en-US" baseline="0" dirty="0" smtClean="0"/>
              <a:t>, or Amazon’s Elastic Compute Service, there is one thing they all have in common. Each of these services spins up Virtual Machines to run code. Depending on the type of application, this virtual machine could be classified as a pet or as cattle. </a:t>
            </a:r>
          </a:p>
          <a:p>
            <a:endParaRPr lang="en-US" baseline="0" dirty="0" smtClean="0"/>
          </a:p>
          <a:p>
            <a:r>
              <a:rPr lang="en-US" baseline="0" dirty="0" smtClean="0"/>
              <a:t>No matter what, IT is responsible for:</a:t>
            </a:r>
          </a:p>
          <a:p>
            <a:pPr marL="0" marR="0" indent="0" algn="l" defTabSz="685743" rtl="0" eaLnBrk="1" fontAlgn="auto" latinLnBrk="0" hangingPunct="1">
              <a:lnSpc>
                <a:spcPct val="100000"/>
              </a:lnSpc>
              <a:spcBef>
                <a:spcPts val="0"/>
              </a:spcBef>
              <a:spcAft>
                <a:spcPts val="0"/>
              </a:spcAft>
              <a:buClrTx/>
              <a:buSzTx/>
              <a:buFontTx/>
              <a:buNone/>
              <a:tabLst/>
              <a:defRPr/>
            </a:pPr>
            <a:r>
              <a:rPr lang="en-US" baseline="0" dirty="0" smtClean="0"/>
              <a:t>getting the code on these VMs (whether it’s automated or manual)</a:t>
            </a:r>
          </a:p>
          <a:p>
            <a:pPr marL="0" marR="0" indent="0" algn="l" defTabSz="685743" rtl="0" eaLnBrk="1" fontAlgn="auto" latinLnBrk="0" hangingPunct="1">
              <a:lnSpc>
                <a:spcPct val="100000"/>
              </a:lnSpc>
              <a:spcBef>
                <a:spcPts val="0"/>
              </a:spcBef>
              <a:spcAft>
                <a:spcPts val="0"/>
              </a:spcAft>
              <a:buClrTx/>
              <a:buSzTx/>
              <a:buFontTx/>
              <a:buNone/>
              <a:tabLst/>
              <a:defRPr/>
            </a:pPr>
            <a:r>
              <a:rPr lang="en-US" baseline="0" dirty="0" smtClean="0"/>
              <a:t>The interdependencies of the operating system and setting up the application environment. This can be manual or automated through configuration management such as chef, puppet, or </a:t>
            </a:r>
            <a:r>
              <a:rPr lang="en-US" baseline="0" dirty="0" err="1" smtClean="0"/>
              <a:t>ansible</a:t>
            </a:r>
            <a:r>
              <a:rPr lang="en-US" baseline="0" dirty="0" smtClean="0"/>
              <a:t>.</a:t>
            </a:r>
          </a:p>
          <a:p>
            <a:pPr marL="0" marR="0" indent="0" algn="l" defTabSz="685743" rtl="0" eaLnBrk="1" fontAlgn="auto" latinLnBrk="0" hangingPunct="1">
              <a:lnSpc>
                <a:spcPct val="100000"/>
              </a:lnSpc>
              <a:spcBef>
                <a:spcPts val="0"/>
              </a:spcBef>
              <a:spcAft>
                <a:spcPts val="0"/>
              </a:spcAft>
              <a:buClrTx/>
              <a:buSzTx/>
              <a:buFontTx/>
              <a:buNone/>
              <a:tabLst/>
              <a:defRPr/>
            </a:pPr>
            <a:r>
              <a:rPr lang="en-US" baseline="0" dirty="0" smtClean="0"/>
              <a:t>The time it takes to build this orchestration to make an automated </a:t>
            </a:r>
            <a:r>
              <a:rPr lang="en-US" baseline="0" dirty="0" err="1" smtClean="0"/>
              <a:t>IaaS</a:t>
            </a:r>
            <a:r>
              <a:rPr lang="en-US" baseline="0" dirty="0" smtClean="0"/>
              <a:t> system. And the time it takes to maintain all of this.</a:t>
            </a:r>
          </a:p>
          <a:p>
            <a:r>
              <a:rPr lang="en-US" baseline="0" dirty="0" smtClean="0"/>
              <a:t>The operational status of any VM is important because it could mean curtains for an application.</a:t>
            </a:r>
          </a:p>
          <a:p>
            <a:r>
              <a:rPr lang="en-US" baseline="0" dirty="0" smtClean="0"/>
              <a:t>And the sheer volume of virtual machines to manage. Think if you had a development initiative that will end up creating 100 different scalable Web Apps. If each of those apps followed the three tier model (and that’s without scaling) we are starting off with 300 new VMs to manage. </a:t>
            </a:r>
          </a:p>
          <a:p>
            <a:endParaRPr lang="en-US" baseline="0" dirty="0" smtClean="0"/>
          </a:p>
          <a:p>
            <a:r>
              <a:rPr lang="en-US" dirty="0" err="1" smtClean="0"/>
              <a:t>IaaS</a:t>
            </a:r>
            <a:r>
              <a:rPr lang="en-US" baseline="0" dirty="0" smtClean="0"/>
              <a:t> may not really be the answer</a:t>
            </a:r>
            <a:endParaRPr lang="en-US" dirty="0"/>
          </a:p>
        </p:txBody>
      </p:sp>
      <p:sp>
        <p:nvSpPr>
          <p:cNvPr id="4" name="Slide Number Placeholder 3"/>
          <p:cNvSpPr>
            <a:spLocks noGrp="1"/>
          </p:cNvSpPr>
          <p:nvPr>
            <p:ph type="sldNum" sz="quarter" idx="10"/>
          </p:nvPr>
        </p:nvSpPr>
        <p:spPr/>
        <p:txBody>
          <a:bodyPr/>
          <a:lstStyle/>
          <a:p>
            <a:fld id="{168AD699-FBC9-417D-B9A1-3BD4F39A18E6}" type="slidenum">
              <a:rPr lang="en-US" smtClean="0"/>
              <a:pPr/>
              <a:t>16</a:t>
            </a:fld>
            <a:endParaRPr lang="en-US" dirty="0"/>
          </a:p>
        </p:txBody>
      </p:sp>
    </p:spTree>
    <p:extLst>
      <p:ext uri="{BB962C8B-B14F-4D97-AF65-F5344CB8AC3E}">
        <p14:creationId xmlns:p14="http://schemas.microsoft.com/office/powerpoint/2010/main" val="3031004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what’s another answer? A developer has been working furiously on his code and he’s got a completely working</a:t>
            </a:r>
            <a:r>
              <a:rPr lang="en-US" baseline="0" dirty="0" smtClean="0"/>
              <a:t> development environment on his laptop. It’s go time. How do we get this code to production faster?</a:t>
            </a:r>
          </a:p>
          <a:p>
            <a:endParaRPr lang="en-US" baseline="0" dirty="0" smtClean="0"/>
          </a:p>
          <a:p>
            <a:r>
              <a:rPr lang="en-US" baseline="0" dirty="0" smtClean="0"/>
              <a:t>IT has been hearing good things about Cloud Foundry and decides to spin up an instance. IT tells the developer to install </a:t>
            </a:r>
            <a:r>
              <a:rPr lang="en-US" baseline="0" dirty="0" err="1" smtClean="0"/>
              <a:t>CFtools</a:t>
            </a:r>
            <a:r>
              <a:rPr lang="en-US" baseline="0" dirty="0" smtClean="0"/>
              <a:t> (cloud foundry tools) and from the application working folder, do a </a:t>
            </a:r>
            <a:r>
              <a:rPr lang="en-US" baseline="0" dirty="0" err="1" smtClean="0"/>
              <a:t>cf</a:t>
            </a:r>
            <a:r>
              <a:rPr lang="en-US" baseline="0" dirty="0" smtClean="0"/>
              <a:t> push. His laptop connects to the Cloud Foundry instance and begins building out the environment. Deploying the code using the language build pack, creating and configuring a database, and spinning up a container to run the application. After everything is running, a confirmation message is displayed on the developers console that they can access the application at </a:t>
            </a:r>
            <a:r>
              <a:rPr lang="en-US" baseline="0" dirty="0" err="1" smtClean="0"/>
              <a:t>myapp.mycompany.local</a:t>
            </a:r>
            <a:r>
              <a:rPr lang="en-US" baseline="0" dirty="0" smtClean="0"/>
              <a:t>.</a:t>
            </a:r>
          </a:p>
          <a:p>
            <a:endParaRPr lang="en-US" baseline="0" dirty="0" smtClean="0"/>
          </a:p>
          <a:p>
            <a:r>
              <a:rPr lang="en-US" baseline="0" dirty="0" smtClean="0"/>
              <a:t>Sure enough, the developer can go to the web address and see his application. Awesome, well what about scale? Do we have to figure out how to build orchestration tasks to deploy multiple instances behind a load balancer? Nope. Lets change our </a:t>
            </a:r>
            <a:r>
              <a:rPr lang="en-US" baseline="0" dirty="0" err="1" smtClean="0"/>
              <a:t>cf</a:t>
            </a:r>
            <a:r>
              <a:rPr lang="en-US" baseline="0" dirty="0" smtClean="0"/>
              <a:t> push to 4 instances. This will communicate with the Cloud Foundry instance and scale up the application to 4 instances. The built-in load balancer and router will be responsible for configuring everything and accessing </a:t>
            </a:r>
            <a:r>
              <a:rPr lang="en-US" baseline="0" dirty="0" err="1" smtClean="0"/>
              <a:t>myapp.mycompany.local</a:t>
            </a:r>
            <a:r>
              <a:rPr lang="en-US" baseline="0" dirty="0" smtClean="0"/>
              <a:t> is always available. </a:t>
            </a:r>
          </a:p>
          <a:p>
            <a:endParaRPr lang="en-US" baseline="0" dirty="0" smtClean="0"/>
          </a:p>
          <a:p>
            <a:r>
              <a:rPr lang="en-US" baseline="0" dirty="0" smtClean="0"/>
              <a:t>This is what I call The Power of Platform as a Service.</a:t>
            </a:r>
            <a:endParaRPr lang="en-US" dirty="0"/>
          </a:p>
        </p:txBody>
      </p:sp>
      <p:sp>
        <p:nvSpPr>
          <p:cNvPr id="4" name="Slide Number Placeholder 3"/>
          <p:cNvSpPr>
            <a:spLocks noGrp="1"/>
          </p:cNvSpPr>
          <p:nvPr>
            <p:ph type="sldNum" sz="quarter" idx="10"/>
          </p:nvPr>
        </p:nvSpPr>
        <p:spPr/>
        <p:txBody>
          <a:bodyPr/>
          <a:lstStyle/>
          <a:p>
            <a:fld id="{168AD699-FBC9-417D-B9A1-3BD4F39A18E6}" type="slidenum">
              <a:rPr lang="en-US" smtClean="0"/>
              <a:pPr/>
              <a:t>17</a:t>
            </a:fld>
            <a:endParaRPr lang="en-US" dirty="0"/>
          </a:p>
        </p:txBody>
      </p:sp>
    </p:spTree>
    <p:extLst>
      <p:ext uri="{BB962C8B-B14F-4D97-AF65-F5344CB8AC3E}">
        <p14:creationId xmlns:p14="http://schemas.microsoft.com/office/powerpoint/2010/main" val="3031004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75462" y="3448775"/>
            <a:ext cx="6297250" cy="821383"/>
          </a:xfrm>
          <a:prstGeom prst="rect">
            <a:avLst/>
          </a:prstGeom>
        </p:spPr>
        <p:txBody>
          <a:bodyPr lIns="91440" anchor="ctr"/>
          <a:lstStyle>
            <a:lvl1pPr marL="0" indent="0">
              <a:buNone/>
              <a:defRPr lang="en-US" sz="1600" b="0" cap="none" baseline="0" dirty="0">
                <a:latin typeface="+mj-lt"/>
                <a:ea typeface="+mj-ea"/>
                <a:cs typeface="+mj-cs"/>
              </a:defRPr>
            </a:lvl1pPr>
          </a:lstStyle>
          <a:p>
            <a:pPr marL="0" lvl="0">
              <a:lnSpc>
                <a:spcPct val="100000"/>
              </a:lnSpc>
              <a:spcBef>
                <a:spcPct val="0"/>
              </a:spcBef>
            </a:pPr>
            <a:r>
              <a:rPr lang="en-US" dirty="0" smtClean="0"/>
              <a:t>Click to edit Master subtitle style</a:t>
            </a:r>
            <a:endParaRPr lang="en-US" dirty="0"/>
          </a:p>
        </p:txBody>
      </p:sp>
      <p:sp>
        <p:nvSpPr>
          <p:cNvPr id="4" name="Title 3"/>
          <p:cNvSpPr>
            <a:spLocks noGrp="1"/>
          </p:cNvSpPr>
          <p:nvPr>
            <p:ph type="title"/>
          </p:nvPr>
        </p:nvSpPr>
        <p:spPr>
          <a:xfrm>
            <a:off x="2574524" y="2571750"/>
            <a:ext cx="6294839" cy="850392"/>
          </a:xfrm>
        </p:spPr>
        <p:txBody>
          <a:bodyPr anchor="ctr" anchorCtr="0"/>
          <a:lstStyle/>
          <a:p>
            <a:r>
              <a:rPr lang="en-US" dirty="0" smtClean="0"/>
              <a:t>Click to edit Master title style</a:t>
            </a:r>
            <a:endParaRPr lang="en-US" dirty="0"/>
          </a:p>
        </p:txBody>
      </p:sp>
    </p:spTree>
    <p:extLst>
      <p:ext uri="{BB962C8B-B14F-4D97-AF65-F5344CB8AC3E}">
        <p14:creationId xmlns:p14="http://schemas.microsoft.com/office/powerpoint/2010/main" val="428196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and subtitle only">
    <p:spTree>
      <p:nvGrpSpPr>
        <p:cNvPr id="1" name=""/>
        <p:cNvGrpSpPr/>
        <p:nvPr/>
      </p:nvGrpSpPr>
      <p:grpSpPr>
        <a:xfrm>
          <a:off x="0" y="0"/>
          <a:ext cx="0" cy="0"/>
          <a:chOff x="0" y="0"/>
          <a:chExt cx="0" cy="0"/>
        </a:xfrm>
      </p:grpSpPr>
      <p:sp>
        <p:nvSpPr>
          <p:cNvPr id="2" name="Title 1"/>
          <p:cNvSpPr>
            <a:spLocks noGrp="1"/>
          </p:cNvSpPr>
          <p:nvPr>
            <p:ph type="ctrTitle"/>
          </p:nvPr>
        </p:nvSpPr>
        <p:spPr>
          <a:xfrm>
            <a:off x="379413" y="228601"/>
            <a:ext cx="8458200" cy="457200"/>
          </a:xfrm>
          <a:prstGeom prst="rect">
            <a:avLst/>
          </a:prstGeom>
        </p:spPr>
        <p:txBody>
          <a:bodyPr lIns="0" tIns="0" rIns="0" bIns="0" anchor="t" anchorCtr="0"/>
          <a:lstStyle>
            <a:lvl1pPr algn="l">
              <a:lnSpc>
                <a:spcPct val="90000"/>
              </a:lnSpc>
              <a:defRPr sz="3200">
                <a:solidFill>
                  <a:schemeClr val="tx2"/>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379413" y="703000"/>
            <a:ext cx="8449733" cy="302417"/>
          </a:xfrm>
          <a:prstGeom prst="rect">
            <a:avLst/>
          </a:prstGeom>
        </p:spPr>
        <p:txBody>
          <a:bodyPr lIns="0" tIns="0" rIns="0" bIns="0"/>
          <a:lstStyle>
            <a:lvl1pPr marL="0" indent="0" algn="l">
              <a:buNone/>
              <a:defRPr sz="2000">
                <a:solidFill>
                  <a:schemeClr val="bg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11755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Pivotal">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79412" y="228600"/>
            <a:ext cx="8410575" cy="460375"/>
          </a:xfrm>
          <a:prstGeom prst="rect">
            <a:avLst/>
          </a:prstGeom>
          <a:noFill/>
        </p:spPr>
        <p:txBody>
          <a:bodyPr lIns="0" tIns="0" rIns="0" bIns="0" anchor="t" anchorCtr="0"/>
          <a:lstStyle>
            <a:lvl1pPr algn="l">
              <a:lnSpc>
                <a:spcPct val="90000"/>
              </a:lnSpc>
              <a:defRPr sz="3200">
                <a:solidFill>
                  <a:schemeClr val="accent5"/>
                </a:solidFill>
                <a:latin typeface="Verdana" pitchFamily="34" charset="0"/>
              </a:defRPr>
            </a:lvl1pPr>
          </a:lstStyle>
          <a:p>
            <a:r>
              <a:rPr lang="en-US" smtClean="0"/>
              <a:t>Click to edit Master title style</a:t>
            </a:r>
            <a:endParaRPr lang="en-US" dirty="0"/>
          </a:p>
        </p:txBody>
      </p:sp>
      <p:sp>
        <p:nvSpPr>
          <p:cNvPr id="4" name="Content Placeholder 3"/>
          <p:cNvSpPr>
            <a:spLocks noGrp="1"/>
          </p:cNvSpPr>
          <p:nvPr>
            <p:ph sz="quarter" idx="10"/>
          </p:nvPr>
        </p:nvSpPr>
        <p:spPr bwMode="gray">
          <a:xfrm>
            <a:off x="379413" y="990070"/>
            <a:ext cx="8410575" cy="3429529"/>
          </a:xfrm>
          <a:prstGeom prst="rect">
            <a:avLst/>
          </a:prstGeom>
          <a:noFill/>
        </p:spPr>
        <p:txBody>
          <a:bodyPr lIns="0" tIns="0" rIns="0" bIns="0">
            <a:noAutofit/>
          </a:bodyPr>
          <a:lstStyle>
            <a:lvl1pPr marL="228600" indent="-228600">
              <a:spcBef>
                <a:spcPts val="1200"/>
              </a:spcBef>
              <a:buClr>
                <a:schemeClr val="accent5"/>
              </a:buClr>
              <a:buFont typeface="Arial"/>
              <a:buChar char="•"/>
              <a:defRPr sz="2400">
                <a:solidFill>
                  <a:srgbClr val="717074"/>
                </a:solidFill>
                <a:latin typeface="Verdana" pitchFamily="34" charset="0"/>
              </a:defRPr>
            </a:lvl1pPr>
            <a:lvl2pPr>
              <a:spcBef>
                <a:spcPts val="300"/>
              </a:spcBef>
              <a:buClr>
                <a:schemeClr val="accent5"/>
              </a:buClr>
              <a:buFont typeface="Verdana" pitchFamily="34" charset="0"/>
              <a:buChar char="–"/>
              <a:defRPr sz="2000">
                <a:solidFill>
                  <a:srgbClr val="717074"/>
                </a:solidFill>
                <a:latin typeface="Verdana" pitchFamily="34" charset="0"/>
              </a:defRPr>
            </a:lvl2pPr>
            <a:lvl3pPr>
              <a:spcBef>
                <a:spcPts val="300"/>
              </a:spcBef>
              <a:buClr>
                <a:schemeClr val="accent5"/>
              </a:buClr>
              <a:buFont typeface="Verdana" pitchFamily="34" charset="0"/>
              <a:buChar char="▪"/>
              <a:defRPr sz="1600">
                <a:solidFill>
                  <a:srgbClr val="717074"/>
                </a:solidFill>
                <a:latin typeface="Verdana" pitchFamily="34" charset="0"/>
              </a:defRPr>
            </a:lvl3pPr>
            <a:lvl4pPr marL="1658938" indent="-287338">
              <a:spcBef>
                <a:spcPts val="300"/>
              </a:spcBef>
              <a:buClr>
                <a:schemeClr val="accent5"/>
              </a:buClr>
              <a:buFont typeface="Verdana" pitchFamily="34" charset="0"/>
              <a:buChar char="—"/>
              <a:defRPr sz="1200">
                <a:solidFill>
                  <a:srgbClr val="717074"/>
                </a:solidFill>
                <a:latin typeface="Verdana" pitchFamily="34" charset="0"/>
              </a:defRPr>
            </a:lvl4pPr>
            <a:lvl5pPr marL="2057400" indent="-228600">
              <a:spcBef>
                <a:spcPts val="300"/>
              </a:spcBef>
              <a:buClr>
                <a:schemeClr val="accent5"/>
              </a:buClr>
              <a:buFont typeface="Arial"/>
              <a:buChar char="•"/>
              <a:defRPr sz="1100">
                <a:solidFill>
                  <a:srgbClr val="717074"/>
                </a:solidFill>
                <a:latin typeface="Verdan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1" name="Group 10"/>
          <p:cNvGrpSpPr/>
          <p:nvPr userDrawn="1"/>
        </p:nvGrpSpPr>
        <p:grpSpPr>
          <a:xfrm>
            <a:off x="7859395" y="4489937"/>
            <a:ext cx="593222" cy="653563"/>
            <a:chOff x="7859395" y="4489937"/>
            <a:chExt cx="593222" cy="653563"/>
          </a:xfrm>
        </p:grpSpPr>
        <p:sp>
          <p:nvSpPr>
            <p:cNvPr id="12" name="Rectangle 11"/>
            <p:cNvSpPr/>
            <p:nvPr/>
          </p:nvSpPr>
          <p:spPr>
            <a:xfrm>
              <a:off x="7859395" y="4489937"/>
              <a:ext cx="593222" cy="653563"/>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Pivotal white.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26313" y="4605679"/>
              <a:ext cx="452587" cy="119715"/>
            </a:xfrm>
            <a:prstGeom prst="rect">
              <a:avLst/>
            </a:prstGeom>
          </p:spPr>
        </p:pic>
      </p:grpSp>
    </p:spTree>
    <p:extLst>
      <p:ext uri="{BB962C8B-B14F-4D97-AF65-F5344CB8AC3E}">
        <p14:creationId xmlns:p14="http://schemas.microsoft.com/office/powerpoint/2010/main" val="220217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9626" y="3429165"/>
            <a:ext cx="6612106" cy="857085"/>
          </a:xfrm>
        </p:spPr>
        <p:txBody>
          <a:bodyPr anchor="ctr" anchorCtr="0"/>
          <a:lstStyle>
            <a:lvl1pPr>
              <a:defRPr lang="en-US" dirty="0"/>
            </a:lvl1pPr>
          </a:lstStyle>
          <a:p>
            <a:pPr lvl="0"/>
            <a:r>
              <a:rPr lang="en-US" dirty="0" smtClean="0"/>
              <a:t>Click to edit Master title style</a:t>
            </a:r>
            <a:endParaRPr lang="en-US" dirty="0"/>
          </a:p>
        </p:txBody>
      </p:sp>
      <p:sp>
        <p:nvSpPr>
          <p:cNvPr id="8" name="VMware_Logo"/>
          <p:cNvSpPr>
            <a:spLocks noChangeAspect="1" noEditPoints="1"/>
          </p:cNvSpPr>
          <p:nvPr userDrawn="1"/>
        </p:nvSpPr>
        <p:spPr bwMode="auto">
          <a:xfrm>
            <a:off x="8192098" y="4728819"/>
            <a:ext cx="740664" cy="115051"/>
          </a:xfrm>
          <a:custGeom>
            <a:avLst/>
            <a:gdLst>
              <a:gd name="T0" fmla="*/ 279 w 722"/>
              <a:gd name="T1" fmla="*/ 12 h 112"/>
              <a:gd name="T2" fmla="*/ 321 w 722"/>
              <a:gd name="T3" fmla="*/ 86 h 112"/>
              <a:gd name="T4" fmla="*/ 355 w 722"/>
              <a:gd name="T5" fmla="*/ 4 h 112"/>
              <a:gd name="T6" fmla="*/ 416 w 722"/>
              <a:gd name="T7" fmla="*/ 10 h 112"/>
              <a:gd name="T8" fmla="*/ 430 w 722"/>
              <a:gd name="T9" fmla="*/ 16 h 112"/>
              <a:gd name="T10" fmla="*/ 389 w 722"/>
              <a:gd name="T11" fmla="*/ 111 h 112"/>
              <a:gd name="T12" fmla="*/ 329 w 722"/>
              <a:gd name="T13" fmla="*/ 104 h 112"/>
              <a:gd name="T14" fmla="*/ 311 w 722"/>
              <a:gd name="T15" fmla="*/ 104 h 112"/>
              <a:gd name="T16" fmla="*/ 549 w 722"/>
              <a:gd name="T17" fmla="*/ 111 h 112"/>
              <a:gd name="T18" fmla="*/ 593 w 722"/>
              <a:gd name="T19" fmla="*/ 20 h 112"/>
              <a:gd name="T20" fmla="*/ 557 w 722"/>
              <a:gd name="T21" fmla="*/ 30 h 112"/>
              <a:gd name="T22" fmla="*/ 541 w 722"/>
              <a:gd name="T23" fmla="*/ 12 h 112"/>
              <a:gd name="T24" fmla="*/ 647 w 722"/>
              <a:gd name="T25" fmla="*/ 17 h 112"/>
              <a:gd name="T26" fmla="*/ 688 w 722"/>
              <a:gd name="T27" fmla="*/ 96 h 112"/>
              <a:gd name="T28" fmla="*/ 680 w 722"/>
              <a:gd name="T29" fmla="*/ 86 h 112"/>
              <a:gd name="T30" fmla="*/ 688 w 722"/>
              <a:gd name="T31" fmla="*/ 63 h 112"/>
              <a:gd name="T32" fmla="*/ 599 w 722"/>
              <a:gd name="T33" fmla="*/ 58 h 112"/>
              <a:gd name="T34" fmla="*/ 508 w 722"/>
              <a:gd name="T35" fmla="*/ 71 h 112"/>
              <a:gd name="T36" fmla="*/ 447 w 722"/>
              <a:gd name="T37" fmla="*/ 78 h 112"/>
              <a:gd name="T38" fmla="*/ 508 w 722"/>
              <a:gd name="T39" fmla="*/ 71 h 112"/>
              <a:gd name="T40" fmla="*/ 508 w 722"/>
              <a:gd name="T41" fmla="*/ 94 h 112"/>
              <a:gd name="T42" fmla="*/ 522 w 722"/>
              <a:gd name="T43" fmla="*/ 103 h 112"/>
              <a:gd name="T44" fmla="*/ 478 w 722"/>
              <a:gd name="T45" fmla="*/ 4 h 112"/>
              <a:gd name="T46" fmla="*/ 450 w 722"/>
              <a:gd name="T47" fmla="*/ 23 h 112"/>
              <a:gd name="T48" fmla="*/ 508 w 722"/>
              <a:gd name="T49" fmla="*/ 46 h 112"/>
              <a:gd name="T50" fmla="*/ 431 w 722"/>
              <a:gd name="T51" fmla="*/ 79 h 112"/>
              <a:gd name="T52" fmla="*/ 11 w 722"/>
              <a:gd name="T53" fmla="*/ 4 h 112"/>
              <a:gd name="T54" fmla="*/ 57 w 722"/>
              <a:gd name="T55" fmla="*/ 112 h 112"/>
              <a:gd name="T56" fmla="*/ 111 w 722"/>
              <a:gd name="T57" fmla="*/ 29 h 112"/>
              <a:gd name="T58" fmla="*/ 131 w 722"/>
              <a:gd name="T59" fmla="*/ 112 h 112"/>
              <a:gd name="T60" fmla="*/ 163 w 722"/>
              <a:gd name="T61" fmla="*/ 29 h 112"/>
              <a:gd name="T62" fmla="*/ 194 w 722"/>
              <a:gd name="T63" fmla="*/ 112 h 112"/>
              <a:gd name="T64" fmla="*/ 226 w 722"/>
              <a:gd name="T65" fmla="*/ 29 h 112"/>
              <a:gd name="T66" fmla="*/ 257 w 722"/>
              <a:gd name="T67" fmla="*/ 112 h 112"/>
              <a:gd name="T68" fmla="*/ 235 w 722"/>
              <a:gd name="T69" fmla="*/ 2 h 112"/>
              <a:gd name="T70" fmla="*/ 139 w 722"/>
              <a:gd name="T71" fmla="*/ 16 h 112"/>
              <a:gd name="T72" fmla="*/ 57 w 722"/>
              <a:gd name="T73" fmla="*/ 74 h 112"/>
              <a:gd name="T74" fmla="*/ 709 w 722"/>
              <a:gd name="T75" fmla="*/ 28 h 112"/>
              <a:gd name="T76" fmla="*/ 709 w 722"/>
              <a:gd name="T77" fmla="*/ 6 h 112"/>
              <a:gd name="T78" fmla="*/ 696 w 722"/>
              <a:gd name="T79" fmla="*/ 17 h 112"/>
              <a:gd name="T80" fmla="*/ 722 w 722"/>
              <a:gd name="T81" fmla="*/ 17 h 112"/>
              <a:gd name="T82" fmla="*/ 696 w 722"/>
              <a:gd name="T83" fmla="*/ 17 h 112"/>
              <a:gd name="T84" fmla="*/ 707 w 722"/>
              <a:gd name="T85" fmla="*/ 13 h 112"/>
              <a:gd name="T86" fmla="*/ 712 w 722"/>
              <a:gd name="T87" fmla="*/ 15 h 112"/>
              <a:gd name="T88" fmla="*/ 704 w 722"/>
              <a:gd name="T89" fmla="*/ 22 h 112"/>
              <a:gd name="T90" fmla="*/ 707 w 722"/>
              <a:gd name="T91" fmla="*/ 19 h 112"/>
              <a:gd name="T92" fmla="*/ 713 w 722"/>
              <a:gd name="T93" fmla="*/ 23 h 112"/>
              <a:gd name="T94" fmla="*/ 712 w 722"/>
              <a:gd name="T95" fmla="*/ 18 h 112"/>
              <a:gd name="T96" fmla="*/ 714 w 722"/>
              <a:gd name="T97" fmla="*/ 12 h 112"/>
              <a:gd name="T98" fmla="*/ 704 w 722"/>
              <a:gd name="T99" fmla="*/ 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2" h="112">
                <a:moveTo>
                  <a:pt x="311" y="104"/>
                </a:moveTo>
                <a:cubicBezTo>
                  <a:pt x="280" y="16"/>
                  <a:pt x="280" y="16"/>
                  <a:pt x="280" y="16"/>
                </a:cubicBezTo>
                <a:cubicBezTo>
                  <a:pt x="279" y="15"/>
                  <a:pt x="279" y="13"/>
                  <a:pt x="279" y="12"/>
                </a:cubicBezTo>
                <a:cubicBezTo>
                  <a:pt x="279" y="8"/>
                  <a:pt x="282" y="4"/>
                  <a:pt x="287" y="4"/>
                </a:cubicBezTo>
                <a:cubicBezTo>
                  <a:pt x="291" y="4"/>
                  <a:pt x="293" y="7"/>
                  <a:pt x="294" y="11"/>
                </a:cubicBezTo>
                <a:cubicBezTo>
                  <a:pt x="321" y="86"/>
                  <a:pt x="321" y="86"/>
                  <a:pt x="321" y="86"/>
                </a:cubicBezTo>
                <a:cubicBezTo>
                  <a:pt x="347" y="11"/>
                  <a:pt x="347" y="11"/>
                  <a:pt x="347" y="11"/>
                </a:cubicBezTo>
                <a:cubicBezTo>
                  <a:pt x="348" y="7"/>
                  <a:pt x="350" y="4"/>
                  <a:pt x="354" y="4"/>
                </a:cubicBezTo>
                <a:cubicBezTo>
                  <a:pt x="355" y="4"/>
                  <a:pt x="355" y="4"/>
                  <a:pt x="355" y="4"/>
                </a:cubicBezTo>
                <a:cubicBezTo>
                  <a:pt x="360" y="4"/>
                  <a:pt x="362" y="7"/>
                  <a:pt x="363" y="11"/>
                </a:cubicBezTo>
                <a:cubicBezTo>
                  <a:pt x="389" y="86"/>
                  <a:pt x="389" y="86"/>
                  <a:pt x="389" y="86"/>
                </a:cubicBezTo>
                <a:cubicBezTo>
                  <a:pt x="416" y="10"/>
                  <a:pt x="416" y="10"/>
                  <a:pt x="416" y="10"/>
                </a:cubicBezTo>
                <a:cubicBezTo>
                  <a:pt x="417" y="7"/>
                  <a:pt x="419" y="4"/>
                  <a:pt x="423" y="4"/>
                </a:cubicBezTo>
                <a:cubicBezTo>
                  <a:pt x="428" y="4"/>
                  <a:pt x="431" y="8"/>
                  <a:pt x="431" y="12"/>
                </a:cubicBezTo>
                <a:cubicBezTo>
                  <a:pt x="431" y="13"/>
                  <a:pt x="430" y="15"/>
                  <a:pt x="430" y="16"/>
                </a:cubicBezTo>
                <a:cubicBezTo>
                  <a:pt x="398" y="104"/>
                  <a:pt x="398" y="104"/>
                  <a:pt x="398" y="104"/>
                </a:cubicBezTo>
                <a:cubicBezTo>
                  <a:pt x="397" y="108"/>
                  <a:pt x="393" y="111"/>
                  <a:pt x="390" y="111"/>
                </a:cubicBezTo>
                <a:cubicBezTo>
                  <a:pt x="389" y="111"/>
                  <a:pt x="389" y="111"/>
                  <a:pt x="389" y="111"/>
                </a:cubicBezTo>
                <a:cubicBezTo>
                  <a:pt x="385" y="111"/>
                  <a:pt x="382" y="108"/>
                  <a:pt x="381" y="104"/>
                </a:cubicBezTo>
                <a:cubicBezTo>
                  <a:pt x="355" y="29"/>
                  <a:pt x="355" y="29"/>
                  <a:pt x="355" y="29"/>
                </a:cubicBezTo>
                <a:cubicBezTo>
                  <a:pt x="329" y="104"/>
                  <a:pt x="329" y="104"/>
                  <a:pt x="329" y="104"/>
                </a:cubicBezTo>
                <a:cubicBezTo>
                  <a:pt x="327" y="108"/>
                  <a:pt x="324" y="111"/>
                  <a:pt x="320" y="111"/>
                </a:cubicBezTo>
                <a:cubicBezTo>
                  <a:pt x="320" y="111"/>
                  <a:pt x="320" y="111"/>
                  <a:pt x="320" y="111"/>
                </a:cubicBezTo>
                <a:cubicBezTo>
                  <a:pt x="316" y="111"/>
                  <a:pt x="313" y="108"/>
                  <a:pt x="311" y="104"/>
                </a:cubicBezTo>
                <a:close/>
                <a:moveTo>
                  <a:pt x="541" y="12"/>
                </a:moveTo>
                <a:cubicBezTo>
                  <a:pt x="541" y="103"/>
                  <a:pt x="541" y="103"/>
                  <a:pt x="541" y="103"/>
                </a:cubicBezTo>
                <a:cubicBezTo>
                  <a:pt x="541" y="107"/>
                  <a:pt x="545" y="111"/>
                  <a:pt x="549" y="111"/>
                </a:cubicBezTo>
                <a:cubicBezTo>
                  <a:pt x="553" y="111"/>
                  <a:pt x="557" y="107"/>
                  <a:pt x="557" y="103"/>
                </a:cubicBezTo>
                <a:cubicBezTo>
                  <a:pt x="557" y="68"/>
                  <a:pt x="557" y="68"/>
                  <a:pt x="557" y="68"/>
                </a:cubicBezTo>
                <a:cubicBezTo>
                  <a:pt x="557" y="38"/>
                  <a:pt x="573" y="22"/>
                  <a:pt x="593" y="20"/>
                </a:cubicBezTo>
                <a:cubicBezTo>
                  <a:pt x="597" y="19"/>
                  <a:pt x="600" y="16"/>
                  <a:pt x="600" y="12"/>
                </a:cubicBezTo>
                <a:cubicBezTo>
                  <a:pt x="600" y="8"/>
                  <a:pt x="597" y="4"/>
                  <a:pt x="592" y="4"/>
                </a:cubicBezTo>
                <a:cubicBezTo>
                  <a:pt x="581" y="4"/>
                  <a:pt x="564" y="13"/>
                  <a:pt x="557" y="30"/>
                </a:cubicBezTo>
                <a:cubicBezTo>
                  <a:pt x="557" y="12"/>
                  <a:pt x="557" y="12"/>
                  <a:pt x="557" y="12"/>
                </a:cubicBezTo>
                <a:cubicBezTo>
                  <a:pt x="557" y="8"/>
                  <a:pt x="553" y="4"/>
                  <a:pt x="549" y="4"/>
                </a:cubicBezTo>
                <a:cubicBezTo>
                  <a:pt x="545" y="4"/>
                  <a:pt x="541" y="8"/>
                  <a:pt x="541" y="12"/>
                </a:cubicBezTo>
                <a:close/>
                <a:moveTo>
                  <a:pt x="680" y="52"/>
                </a:moveTo>
                <a:cubicBezTo>
                  <a:pt x="614" y="52"/>
                  <a:pt x="614" y="52"/>
                  <a:pt x="614" y="52"/>
                </a:cubicBezTo>
                <a:cubicBezTo>
                  <a:pt x="616" y="32"/>
                  <a:pt x="630" y="17"/>
                  <a:pt x="647" y="17"/>
                </a:cubicBezTo>
                <a:cubicBezTo>
                  <a:pt x="668" y="17"/>
                  <a:pt x="678" y="33"/>
                  <a:pt x="680" y="52"/>
                </a:cubicBezTo>
                <a:close/>
                <a:moveTo>
                  <a:pt x="650" y="112"/>
                </a:moveTo>
                <a:cubicBezTo>
                  <a:pt x="667" y="112"/>
                  <a:pt x="679" y="105"/>
                  <a:pt x="688" y="96"/>
                </a:cubicBezTo>
                <a:cubicBezTo>
                  <a:pt x="690" y="95"/>
                  <a:pt x="691" y="93"/>
                  <a:pt x="691" y="91"/>
                </a:cubicBezTo>
                <a:cubicBezTo>
                  <a:pt x="691" y="88"/>
                  <a:pt x="688" y="85"/>
                  <a:pt x="684" y="85"/>
                </a:cubicBezTo>
                <a:cubicBezTo>
                  <a:pt x="682" y="85"/>
                  <a:pt x="681" y="85"/>
                  <a:pt x="680" y="86"/>
                </a:cubicBezTo>
                <a:cubicBezTo>
                  <a:pt x="672" y="93"/>
                  <a:pt x="663" y="98"/>
                  <a:pt x="650" y="98"/>
                </a:cubicBezTo>
                <a:cubicBezTo>
                  <a:pt x="632" y="98"/>
                  <a:pt x="616" y="86"/>
                  <a:pt x="614" y="63"/>
                </a:cubicBezTo>
                <a:cubicBezTo>
                  <a:pt x="688" y="63"/>
                  <a:pt x="688" y="63"/>
                  <a:pt x="688" y="63"/>
                </a:cubicBezTo>
                <a:cubicBezTo>
                  <a:pt x="692" y="63"/>
                  <a:pt x="695" y="60"/>
                  <a:pt x="695" y="56"/>
                </a:cubicBezTo>
                <a:cubicBezTo>
                  <a:pt x="695" y="29"/>
                  <a:pt x="678" y="4"/>
                  <a:pt x="648" y="4"/>
                </a:cubicBezTo>
                <a:cubicBezTo>
                  <a:pt x="620" y="4"/>
                  <a:pt x="599" y="28"/>
                  <a:pt x="599" y="58"/>
                </a:cubicBezTo>
                <a:cubicBezTo>
                  <a:pt x="599" y="58"/>
                  <a:pt x="599" y="58"/>
                  <a:pt x="599" y="58"/>
                </a:cubicBezTo>
                <a:cubicBezTo>
                  <a:pt x="599" y="90"/>
                  <a:pt x="622" y="112"/>
                  <a:pt x="650" y="112"/>
                </a:cubicBezTo>
                <a:close/>
                <a:moveTo>
                  <a:pt x="508" y="71"/>
                </a:moveTo>
                <a:cubicBezTo>
                  <a:pt x="508" y="88"/>
                  <a:pt x="492" y="99"/>
                  <a:pt x="473" y="99"/>
                </a:cubicBezTo>
                <a:cubicBezTo>
                  <a:pt x="459" y="99"/>
                  <a:pt x="447" y="92"/>
                  <a:pt x="447" y="79"/>
                </a:cubicBezTo>
                <a:cubicBezTo>
                  <a:pt x="447" y="78"/>
                  <a:pt x="447" y="78"/>
                  <a:pt x="447" y="78"/>
                </a:cubicBezTo>
                <a:cubicBezTo>
                  <a:pt x="447" y="65"/>
                  <a:pt x="458" y="57"/>
                  <a:pt x="477" y="57"/>
                </a:cubicBezTo>
                <a:cubicBezTo>
                  <a:pt x="490" y="57"/>
                  <a:pt x="500" y="59"/>
                  <a:pt x="508" y="61"/>
                </a:cubicBezTo>
                <a:cubicBezTo>
                  <a:pt x="508" y="71"/>
                  <a:pt x="508" y="71"/>
                  <a:pt x="508" y="71"/>
                </a:cubicBezTo>
                <a:moveTo>
                  <a:pt x="431" y="79"/>
                </a:moveTo>
                <a:cubicBezTo>
                  <a:pt x="431" y="101"/>
                  <a:pt x="451" y="112"/>
                  <a:pt x="470" y="112"/>
                </a:cubicBezTo>
                <a:cubicBezTo>
                  <a:pt x="488" y="112"/>
                  <a:pt x="500" y="103"/>
                  <a:pt x="508" y="94"/>
                </a:cubicBezTo>
                <a:cubicBezTo>
                  <a:pt x="508" y="104"/>
                  <a:pt x="508" y="104"/>
                  <a:pt x="508" y="104"/>
                </a:cubicBezTo>
                <a:cubicBezTo>
                  <a:pt x="508" y="108"/>
                  <a:pt x="511" y="111"/>
                  <a:pt x="515" y="111"/>
                </a:cubicBezTo>
                <a:cubicBezTo>
                  <a:pt x="519" y="111"/>
                  <a:pt x="522" y="108"/>
                  <a:pt x="522" y="103"/>
                </a:cubicBezTo>
                <a:cubicBezTo>
                  <a:pt x="522" y="46"/>
                  <a:pt x="522" y="46"/>
                  <a:pt x="522" y="46"/>
                </a:cubicBezTo>
                <a:cubicBezTo>
                  <a:pt x="522" y="33"/>
                  <a:pt x="519" y="23"/>
                  <a:pt x="512" y="16"/>
                </a:cubicBezTo>
                <a:cubicBezTo>
                  <a:pt x="504" y="8"/>
                  <a:pt x="493" y="4"/>
                  <a:pt x="478" y="4"/>
                </a:cubicBezTo>
                <a:cubicBezTo>
                  <a:pt x="465" y="4"/>
                  <a:pt x="457" y="6"/>
                  <a:pt x="447" y="10"/>
                </a:cubicBezTo>
                <a:cubicBezTo>
                  <a:pt x="444" y="12"/>
                  <a:pt x="443" y="14"/>
                  <a:pt x="443" y="17"/>
                </a:cubicBezTo>
                <a:cubicBezTo>
                  <a:pt x="443" y="20"/>
                  <a:pt x="446" y="23"/>
                  <a:pt x="450" y="23"/>
                </a:cubicBezTo>
                <a:cubicBezTo>
                  <a:pt x="450" y="23"/>
                  <a:pt x="451" y="23"/>
                  <a:pt x="452" y="23"/>
                </a:cubicBezTo>
                <a:cubicBezTo>
                  <a:pt x="460" y="19"/>
                  <a:pt x="466" y="18"/>
                  <a:pt x="477" y="18"/>
                </a:cubicBezTo>
                <a:cubicBezTo>
                  <a:pt x="496" y="18"/>
                  <a:pt x="508" y="28"/>
                  <a:pt x="508" y="46"/>
                </a:cubicBezTo>
                <a:cubicBezTo>
                  <a:pt x="508" y="50"/>
                  <a:pt x="508" y="50"/>
                  <a:pt x="508" y="50"/>
                </a:cubicBezTo>
                <a:cubicBezTo>
                  <a:pt x="498" y="47"/>
                  <a:pt x="489" y="45"/>
                  <a:pt x="476" y="45"/>
                </a:cubicBezTo>
                <a:cubicBezTo>
                  <a:pt x="449" y="45"/>
                  <a:pt x="431" y="57"/>
                  <a:pt x="431" y="79"/>
                </a:cubicBezTo>
                <a:cubicBezTo>
                  <a:pt x="431" y="79"/>
                  <a:pt x="431" y="79"/>
                  <a:pt x="431" y="79"/>
                </a:cubicBezTo>
                <a:close/>
                <a:moveTo>
                  <a:pt x="30" y="11"/>
                </a:moveTo>
                <a:cubicBezTo>
                  <a:pt x="27" y="3"/>
                  <a:pt x="19" y="0"/>
                  <a:pt x="11" y="4"/>
                </a:cubicBezTo>
                <a:cubicBezTo>
                  <a:pt x="3" y="7"/>
                  <a:pt x="0" y="16"/>
                  <a:pt x="3" y="23"/>
                </a:cubicBezTo>
                <a:cubicBezTo>
                  <a:pt x="36" y="95"/>
                  <a:pt x="36" y="95"/>
                  <a:pt x="36" y="95"/>
                </a:cubicBezTo>
                <a:cubicBezTo>
                  <a:pt x="42" y="106"/>
                  <a:pt x="47" y="112"/>
                  <a:pt x="57" y="112"/>
                </a:cubicBezTo>
                <a:cubicBezTo>
                  <a:pt x="68" y="112"/>
                  <a:pt x="73" y="105"/>
                  <a:pt x="78" y="95"/>
                </a:cubicBezTo>
                <a:cubicBezTo>
                  <a:pt x="78" y="95"/>
                  <a:pt x="107" y="32"/>
                  <a:pt x="107" y="32"/>
                </a:cubicBezTo>
                <a:cubicBezTo>
                  <a:pt x="107" y="31"/>
                  <a:pt x="108" y="29"/>
                  <a:pt x="111" y="29"/>
                </a:cubicBezTo>
                <a:cubicBezTo>
                  <a:pt x="114" y="29"/>
                  <a:pt x="116" y="31"/>
                  <a:pt x="116" y="34"/>
                </a:cubicBezTo>
                <a:cubicBezTo>
                  <a:pt x="116" y="95"/>
                  <a:pt x="116" y="95"/>
                  <a:pt x="116" y="95"/>
                </a:cubicBezTo>
                <a:cubicBezTo>
                  <a:pt x="116" y="104"/>
                  <a:pt x="121" y="112"/>
                  <a:pt x="131" y="112"/>
                </a:cubicBezTo>
                <a:cubicBezTo>
                  <a:pt x="141" y="112"/>
                  <a:pt x="147" y="104"/>
                  <a:pt x="147" y="95"/>
                </a:cubicBezTo>
                <a:cubicBezTo>
                  <a:pt x="147" y="45"/>
                  <a:pt x="147" y="45"/>
                  <a:pt x="147" y="45"/>
                </a:cubicBezTo>
                <a:cubicBezTo>
                  <a:pt x="147" y="35"/>
                  <a:pt x="154" y="29"/>
                  <a:pt x="163" y="29"/>
                </a:cubicBezTo>
                <a:cubicBezTo>
                  <a:pt x="172" y="29"/>
                  <a:pt x="179" y="35"/>
                  <a:pt x="179" y="45"/>
                </a:cubicBezTo>
                <a:cubicBezTo>
                  <a:pt x="179" y="95"/>
                  <a:pt x="179" y="95"/>
                  <a:pt x="179" y="95"/>
                </a:cubicBezTo>
                <a:cubicBezTo>
                  <a:pt x="179" y="104"/>
                  <a:pt x="184" y="112"/>
                  <a:pt x="194" y="112"/>
                </a:cubicBezTo>
                <a:cubicBezTo>
                  <a:pt x="204" y="112"/>
                  <a:pt x="209" y="104"/>
                  <a:pt x="209" y="95"/>
                </a:cubicBezTo>
                <a:cubicBezTo>
                  <a:pt x="209" y="45"/>
                  <a:pt x="209" y="45"/>
                  <a:pt x="209" y="45"/>
                </a:cubicBezTo>
                <a:cubicBezTo>
                  <a:pt x="209" y="35"/>
                  <a:pt x="216" y="29"/>
                  <a:pt x="226" y="29"/>
                </a:cubicBezTo>
                <a:cubicBezTo>
                  <a:pt x="235" y="29"/>
                  <a:pt x="241" y="35"/>
                  <a:pt x="241" y="45"/>
                </a:cubicBezTo>
                <a:cubicBezTo>
                  <a:pt x="241" y="95"/>
                  <a:pt x="241" y="95"/>
                  <a:pt x="241" y="95"/>
                </a:cubicBezTo>
                <a:cubicBezTo>
                  <a:pt x="241" y="104"/>
                  <a:pt x="247" y="112"/>
                  <a:pt x="257" y="112"/>
                </a:cubicBezTo>
                <a:cubicBezTo>
                  <a:pt x="267" y="112"/>
                  <a:pt x="272" y="104"/>
                  <a:pt x="272" y="95"/>
                </a:cubicBezTo>
                <a:cubicBezTo>
                  <a:pt x="272" y="38"/>
                  <a:pt x="272" y="38"/>
                  <a:pt x="272" y="38"/>
                </a:cubicBezTo>
                <a:cubicBezTo>
                  <a:pt x="272" y="17"/>
                  <a:pt x="255" y="2"/>
                  <a:pt x="235" y="2"/>
                </a:cubicBezTo>
                <a:cubicBezTo>
                  <a:pt x="215" y="2"/>
                  <a:pt x="202" y="16"/>
                  <a:pt x="202" y="16"/>
                </a:cubicBezTo>
                <a:cubicBezTo>
                  <a:pt x="196" y="7"/>
                  <a:pt x="186" y="2"/>
                  <a:pt x="171" y="2"/>
                </a:cubicBezTo>
                <a:cubicBezTo>
                  <a:pt x="154" y="2"/>
                  <a:pt x="139" y="16"/>
                  <a:pt x="139" y="16"/>
                </a:cubicBezTo>
                <a:cubicBezTo>
                  <a:pt x="133" y="7"/>
                  <a:pt x="121" y="2"/>
                  <a:pt x="112" y="2"/>
                </a:cubicBezTo>
                <a:cubicBezTo>
                  <a:pt x="97" y="2"/>
                  <a:pt x="85" y="9"/>
                  <a:pt x="78" y="25"/>
                </a:cubicBezTo>
                <a:cubicBezTo>
                  <a:pt x="57" y="74"/>
                  <a:pt x="57" y="74"/>
                  <a:pt x="57" y="74"/>
                </a:cubicBezTo>
                <a:cubicBezTo>
                  <a:pt x="30" y="11"/>
                  <a:pt x="30" y="11"/>
                  <a:pt x="30" y="11"/>
                </a:cubicBezTo>
                <a:close/>
                <a:moveTo>
                  <a:pt x="720" y="17"/>
                </a:moveTo>
                <a:cubicBezTo>
                  <a:pt x="720" y="23"/>
                  <a:pt x="715" y="28"/>
                  <a:pt x="709" y="28"/>
                </a:cubicBezTo>
                <a:cubicBezTo>
                  <a:pt x="703" y="28"/>
                  <a:pt x="699" y="23"/>
                  <a:pt x="699" y="17"/>
                </a:cubicBezTo>
                <a:cubicBezTo>
                  <a:pt x="699" y="17"/>
                  <a:pt x="699" y="17"/>
                  <a:pt x="699" y="17"/>
                </a:cubicBezTo>
                <a:cubicBezTo>
                  <a:pt x="699" y="11"/>
                  <a:pt x="703" y="6"/>
                  <a:pt x="709" y="6"/>
                </a:cubicBezTo>
                <a:cubicBezTo>
                  <a:pt x="715" y="6"/>
                  <a:pt x="720" y="11"/>
                  <a:pt x="720" y="17"/>
                </a:cubicBezTo>
                <a:cubicBezTo>
                  <a:pt x="720" y="17"/>
                  <a:pt x="720" y="17"/>
                  <a:pt x="720" y="17"/>
                </a:cubicBezTo>
                <a:moveTo>
                  <a:pt x="696" y="17"/>
                </a:moveTo>
                <a:cubicBezTo>
                  <a:pt x="696" y="24"/>
                  <a:pt x="702" y="30"/>
                  <a:pt x="709" y="30"/>
                </a:cubicBezTo>
                <a:cubicBezTo>
                  <a:pt x="716" y="30"/>
                  <a:pt x="722" y="24"/>
                  <a:pt x="722" y="17"/>
                </a:cubicBezTo>
                <a:cubicBezTo>
                  <a:pt x="722" y="17"/>
                  <a:pt x="722" y="17"/>
                  <a:pt x="722" y="17"/>
                </a:cubicBezTo>
                <a:cubicBezTo>
                  <a:pt x="722" y="10"/>
                  <a:pt x="716" y="4"/>
                  <a:pt x="709" y="4"/>
                </a:cubicBezTo>
                <a:cubicBezTo>
                  <a:pt x="702" y="4"/>
                  <a:pt x="696" y="10"/>
                  <a:pt x="696" y="17"/>
                </a:cubicBezTo>
                <a:cubicBezTo>
                  <a:pt x="696" y="17"/>
                  <a:pt x="696" y="17"/>
                  <a:pt x="696" y="17"/>
                </a:cubicBezTo>
                <a:close/>
                <a:moveTo>
                  <a:pt x="710" y="17"/>
                </a:moveTo>
                <a:cubicBezTo>
                  <a:pt x="707" y="17"/>
                  <a:pt x="707" y="17"/>
                  <a:pt x="707" y="17"/>
                </a:cubicBezTo>
                <a:cubicBezTo>
                  <a:pt x="707" y="13"/>
                  <a:pt x="707" y="13"/>
                  <a:pt x="707" y="13"/>
                </a:cubicBezTo>
                <a:cubicBezTo>
                  <a:pt x="710" y="13"/>
                  <a:pt x="710" y="13"/>
                  <a:pt x="710" y="13"/>
                </a:cubicBezTo>
                <a:cubicBezTo>
                  <a:pt x="711" y="13"/>
                  <a:pt x="712" y="14"/>
                  <a:pt x="712" y="15"/>
                </a:cubicBezTo>
                <a:cubicBezTo>
                  <a:pt x="712" y="15"/>
                  <a:pt x="712" y="15"/>
                  <a:pt x="712" y="15"/>
                </a:cubicBezTo>
                <a:cubicBezTo>
                  <a:pt x="712" y="16"/>
                  <a:pt x="711" y="17"/>
                  <a:pt x="710" y="17"/>
                </a:cubicBezTo>
                <a:close/>
                <a:moveTo>
                  <a:pt x="704" y="12"/>
                </a:moveTo>
                <a:cubicBezTo>
                  <a:pt x="704" y="22"/>
                  <a:pt x="704" y="22"/>
                  <a:pt x="704" y="22"/>
                </a:cubicBezTo>
                <a:cubicBezTo>
                  <a:pt x="704" y="22"/>
                  <a:pt x="705" y="23"/>
                  <a:pt x="706" y="23"/>
                </a:cubicBezTo>
                <a:cubicBezTo>
                  <a:pt x="706" y="23"/>
                  <a:pt x="707" y="22"/>
                  <a:pt x="707" y="22"/>
                </a:cubicBezTo>
                <a:cubicBezTo>
                  <a:pt x="707" y="19"/>
                  <a:pt x="707" y="19"/>
                  <a:pt x="707" y="19"/>
                </a:cubicBezTo>
                <a:cubicBezTo>
                  <a:pt x="709" y="19"/>
                  <a:pt x="709" y="19"/>
                  <a:pt x="709" y="19"/>
                </a:cubicBezTo>
                <a:cubicBezTo>
                  <a:pt x="712" y="22"/>
                  <a:pt x="712" y="22"/>
                  <a:pt x="712" y="22"/>
                </a:cubicBezTo>
                <a:cubicBezTo>
                  <a:pt x="712" y="23"/>
                  <a:pt x="713" y="23"/>
                  <a:pt x="713" y="23"/>
                </a:cubicBezTo>
                <a:cubicBezTo>
                  <a:pt x="714" y="23"/>
                  <a:pt x="714" y="23"/>
                  <a:pt x="714" y="22"/>
                </a:cubicBezTo>
                <a:cubicBezTo>
                  <a:pt x="714" y="21"/>
                  <a:pt x="714" y="21"/>
                  <a:pt x="714" y="21"/>
                </a:cubicBezTo>
                <a:cubicBezTo>
                  <a:pt x="712" y="18"/>
                  <a:pt x="712" y="18"/>
                  <a:pt x="712" y="18"/>
                </a:cubicBezTo>
                <a:cubicBezTo>
                  <a:pt x="714" y="18"/>
                  <a:pt x="715" y="17"/>
                  <a:pt x="715" y="15"/>
                </a:cubicBezTo>
                <a:cubicBezTo>
                  <a:pt x="715" y="15"/>
                  <a:pt x="715" y="15"/>
                  <a:pt x="715" y="15"/>
                </a:cubicBezTo>
                <a:cubicBezTo>
                  <a:pt x="715" y="14"/>
                  <a:pt x="714" y="13"/>
                  <a:pt x="714" y="12"/>
                </a:cubicBezTo>
                <a:cubicBezTo>
                  <a:pt x="713" y="11"/>
                  <a:pt x="712" y="11"/>
                  <a:pt x="710" y="11"/>
                </a:cubicBezTo>
                <a:cubicBezTo>
                  <a:pt x="706" y="11"/>
                  <a:pt x="706" y="11"/>
                  <a:pt x="706" y="11"/>
                </a:cubicBezTo>
                <a:cubicBezTo>
                  <a:pt x="705" y="11"/>
                  <a:pt x="704" y="11"/>
                  <a:pt x="704" y="1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Cisco_Logo"/>
          <p:cNvSpPr>
            <a:spLocks noChangeAspect="1" noEditPoints="1"/>
          </p:cNvSpPr>
          <p:nvPr userDrawn="1"/>
        </p:nvSpPr>
        <p:spPr bwMode="auto">
          <a:xfrm>
            <a:off x="6782676" y="4595851"/>
            <a:ext cx="464463" cy="246888"/>
          </a:xfrm>
          <a:custGeom>
            <a:avLst/>
            <a:gdLst>
              <a:gd name="T0" fmla="*/ 913 w 2160"/>
              <a:gd name="T1" fmla="*/ 1056 h 1148"/>
              <a:gd name="T2" fmla="*/ 991 w 2160"/>
              <a:gd name="T3" fmla="*/ 1014 h 1148"/>
              <a:gd name="T4" fmla="*/ 952 w 2160"/>
              <a:gd name="T5" fmla="*/ 984 h 1148"/>
              <a:gd name="T6" fmla="*/ 839 w 2160"/>
              <a:gd name="T7" fmla="*/ 906 h 1148"/>
              <a:gd name="T8" fmla="*/ 1009 w 2160"/>
              <a:gd name="T9" fmla="*/ 752 h 1148"/>
              <a:gd name="T10" fmla="*/ 1061 w 2160"/>
              <a:gd name="T11" fmla="*/ 841 h 1148"/>
              <a:gd name="T12" fmla="*/ 945 w 2160"/>
              <a:gd name="T13" fmla="*/ 841 h 1148"/>
              <a:gd name="T14" fmla="*/ 952 w 2160"/>
              <a:gd name="T15" fmla="*/ 888 h 1148"/>
              <a:gd name="T16" fmla="*/ 1083 w 2160"/>
              <a:gd name="T17" fmla="*/ 1059 h 1148"/>
              <a:gd name="T18" fmla="*/ 900 w 2160"/>
              <a:gd name="T19" fmla="*/ 1138 h 1148"/>
              <a:gd name="T20" fmla="*/ 481 w 2160"/>
              <a:gd name="T21" fmla="*/ 1126 h 1148"/>
              <a:gd name="T22" fmla="*/ 334 w 2160"/>
              <a:gd name="T23" fmla="*/ 1024 h 1148"/>
              <a:gd name="T24" fmla="*/ 383 w 2160"/>
              <a:gd name="T25" fmla="*/ 846 h 1148"/>
              <a:gd name="T26" fmla="*/ 476 w 2160"/>
              <a:gd name="T27" fmla="*/ 763 h 1148"/>
              <a:gd name="T28" fmla="*/ 233 w 2160"/>
              <a:gd name="T29" fmla="*/ 1065 h 1148"/>
              <a:gd name="T30" fmla="*/ 706 w 2160"/>
              <a:gd name="T31" fmla="*/ 1133 h 1148"/>
              <a:gd name="T32" fmla="*/ 706 w 2160"/>
              <a:gd name="T33" fmla="*/ 1133 h 1148"/>
              <a:gd name="T34" fmla="*/ 2066 w 2160"/>
              <a:gd name="T35" fmla="*/ 1089 h 1148"/>
              <a:gd name="T36" fmla="*/ 2089 w 2160"/>
              <a:gd name="T37" fmla="*/ 1089 h 1148"/>
              <a:gd name="T38" fmla="*/ 2116 w 2160"/>
              <a:gd name="T39" fmla="*/ 1093 h 1148"/>
              <a:gd name="T40" fmla="*/ 2153 w 2160"/>
              <a:gd name="T41" fmla="*/ 1091 h 1148"/>
              <a:gd name="T42" fmla="*/ 2150 w 2160"/>
              <a:gd name="T43" fmla="*/ 1083 h 1148"/>
              <a:gd name="T44" fmla="*/ 2110 w 2160"/>
              <a:gd name="T45" fmla="*/ 1133 h 1148"/>
              <a:gd name="T46" fmla="*/ 79 w 2160"/>
              <a:gd name="T47" fmla="*/ 487 h 1148"/>
              <a:gd name="T48" fmla="*/ 47 w 2160"/>
              <a:gd name="T49" fmla="*/ 307 h 1148"/>
              <a:gd name="T50" fmla="*/ 259 w 2160"/>
              <a:gd name="T51" fmla="*/ 456 h 1148"/>
              <a:gd name="T52" fmla="*/ 353 w 2160"/>
              <a:gd name="T53" fmla="*/ 456 h 1148"/>
              <a:gd name="T54" fmla="*/ 273 w 2160"/>
              <a:gd name="T55" fmla="*/ 191 h 1148"/>
              <a:gd name="T56" fmla="*/ 532 w 2160"/>
              <a:gd name="T57" fmla="*/ 581 h 1148"/>
              <a:gd name="T58" fmla="*/ 610 w 2160"/>
              <a:gd name="T59" fmla="*/ 45 h 1148"/>
              <a:gd name="T60" fmla="*/ 517 w 2160"/>
              <a:gd name="T61" fmla="*/ 45 h 1148"/>
              <a:gd name="T62" fmla="*/ 822 w 2160"/>
              <a:gd name="T63" fmla="*/ 499 h 1148"/>
              <a:gd name="T64" fmla="*/ 855 w 2160"/>
              <a:gd name="T65" fmla="*/ 191 h 1148"/>
              <a:gd name="T66" fmla="*/ 776 w 2160"/>
              <a:gd name="T67" fmla="*/ 456 h 1148"/>
              <a:gd name="T68" fmla="*/ 1112 w 2160"/>
              <a:gd name="T69" fmla="*/ 487 h 1148"/>
              <a:gd name="T70" fmla="*/ 1080 w 2160"/>
              <a:gd name="T71" fmla="*/ 307 h 1148"/>
              <a:gd name="T72" fmla="*/ 1292 w 2160"/>
              <a:gd name="T73" fmla="*/ 456 h 1148"/>
              <a:gd name="T74" fmla="*/ 1386 w 2160"/>
              <a:gd name="T75" fmla="*/ 456 h 1148"/>
              <a:gd name="T76" fmla="*/ 1307 w 2160"/>
              <a:gd name="T77" fmla="*/ 191 h 1148"/>
              <a:gd name="T78" fmla="*/ 1565 w 2160"/>
              <a:gd name="T79" fmla="*/ 581 h 1148"/>
              <a:gd name="T80" fmla="*/ 1643 w 2160"/>
              <a:gd name="T81" fmla="*/ 45 h 1148"/>
              <a:gd name="T82" fmla="*/ 1550 w 2160"/>
              <a:gd name="T83" fmla="*/ 45 h 1148"/>
              <a:gd name="T84" fmla="*/ 1855 w 2160"/>
              <a:gd name="T85" fmla="*/ 499 h 1148"/>
              <a:gd name="T86" fmla="*/ 1888 w 2160"/>
              <a:gd name="T87" fmla="*/ 191 h 1148"/>
              <a:gd name="T88" fmla="*/ 1808 w 2160"/>
              <a:gd name="T89" fmla="*/ 456 h 1148"/>
              <a:gd name="T90" fmla="*/ 2145 w 2160"/>
              <a:gd name="T91" fmla="*/ 487 h 1148"/>
              <a:gd name="T92" fmla="*/ 2113 w 2160"/>
              <a:gd name="T93" fmla="*/ 307 h 1148"/>
              <a:gd name="T94" fmla="*/ 1469 w 2160"/>
              <a:gd name="T95" fmla="*/ 1126 h 1148"/>
              <a:gd name="T96" fmla="*/ 1322 w 2160"/>
              <a:gd name="T97" fmla="*/ 1024 h 1148"/>
              <a:gd name="T98" fmla="*/ 1371 w 2160"/>
              <a:gd name="T99" fmla="*/ 846 h 1148"/>
              <a:gd name="T100" fmla="*/ 1465 w 2160"/>
              <a:gd name="T101" fmla="*/ 763 h 1148"/>
              <a:gd name="T102" fmla="*/ 1222 w 2160"/>
              <a:gd name="T103" fmla="*/ 1065 h 1148"/>
              <a:gd name="T104" fmla="*/ 1569 w 2160"/>
              <a:gd name="T105" fmla="*/ 945 h 1148"/>
              <a:gd name="T106" fmla="*/ 1809 w 2160"/>
              <a:gd name="T107" fmla="*/ 1135 h 1148"/>
              <a:gd name="T108" fmla="*/ 1670 w 2160"/>
              <a:gd name="T109" fmla="*/ 934 h 1148"/>
              <a:gd name="T110" fmla="*/ 1866 w 2160"/>
              <a:gd name="T111" fmla="*/ 956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60" h="1148">
                <a:moveTo>
                  <a:pt x="834" y="1043"/>
                </a:moveTo>
                <a:cubicBezTo>
                  <a:pt x="837" y="1044"/>
                  <a:pt x="837" y="1044"/>
                  <a:pt x="837" y="1044"/>
                </a:cubicBezTo>
                <a:cubicBezTo>
                  <a:pt x="846" y="1046"/>
                  <a:pt x="854" y="1048"/>
                  <a:pt x="863" y="1050"/>
                </a:cubicBezTo>
                <a:cubicBezTo>
                  <a:pt x="879" y="1053"/>
                  <a:pt x="896" y="1055"/>
                  <a:pt x="913" y="1056"/>
                </a:cubicBezTo>
                <a:cubicBezTo>
                  <a:pt x="926" y="1057"/>
                  <a:pt x="939" y="1056"/>
                  <a:pt x="951" y="1054"/>
                </a:cubicBezTo>
                <a:cubicBezTo>
                  <a:pt x="960" y="1053"/>
                  <a:pt x="968" y="1051"/>
                  <a:pt x="976" y="1047"/>
                </a:cubicBezTo>
                <a:cubicBezTo>
                  <a:pt x="983" y="1043"/>
                  <a:pt x="989" y="1037"/>
                  <a:pt x="991" y="1029"/>
                </a:cubicBezTo>
                <a:cubicBezTo>
                  <a:pt x="992" y="1024"/>
                  <a:pt x="992" y="1019"/>
                  <a:pt x="991" y="1014"/>
                </a:cubicBezTo>
                <a:cubicBezTo>
                  <a:pt x="989" y="1009"/>
                  <a:pt x="986" y="1005"/>
                  <a:pt x="982" y="1001"/>
                </a:cubicBezTo>
                <a:cubicBezTo>
                  <a:pt x="976" y="995"/>
                  <a:pt x="969" y="991"/>
                  <a:pt x="962" y="988"/>
                </a:cubicBezTo>
                <a:cubicBezTo>
                  <a:pt x="961" y="988"/>
                  <a:pt x="960" y="988"/>
                  <a:pt x="959" y="987"/>
                </a:cubicBezTo>
                <a:cubicBezTo>
                  <a:pt x="952" y="984"/>
                  <a:pt x="952" y="984"/>
                  <a:pt x="952" y="984"/>
                </a:cubicBezTo>
                <a:cubicBezTo>
                  <a:pt x="947" y="983"/>
                  <a:pt x="941" y="981"/>
                  <a:pt x="936" y="980"/>
                </a:cubicBezTo>
                <a:cubicBezTo>
                  <a:pt x="921" y="976"/>
                  <a:pt x="906" y="970"/>
                  <a:pt x="892" y="962"/>
                </a:cubicBezTo>
                <a:cubicBezTo>
                  <a:pt x="881" y="956"/>
                  <a:pt x="871" y="949"/>
                  <a:pt x="862" y="941"/>
                </a:cubicBezTo>
                <a:cubicBezTo>
                  <a:pt x="852" y="931"/>
                  <a:pt x="844" y="919"/>
                  <a:pt x="839" y="906"/>
                </a:cubicBezTo>
                <a:cubicBezTo>
                  <a:pt x="830" y="880"/>
                  <a:pt x="830" y="852"/>
                  <a:pt x="840" y="825"/>
                </a:cubicBezTo>
                <a:cubicBezTo>
                  <a:pt x="846" y="808"/>
                  <a:pt x="857" y="793"/>
                  <a:pt x="871" y="782"/>
                </a:cubicBezTo>
                <a:cubicBezTo>
                  <a:pt x="892" y="765"/>
                  <a:pt x="918" y="755"/>
                  <a:pt x="945" y="752"/>
                </a:cubicBezTo>
                <a:cubicBezTo>
                  <a:pt x="966" y="750"/>
                  <a:pt x="988" y="750"/>
                  <a:pt x="1009" y="752"/>
                </a:cubicBezTo>
                <a:cubicBezTo>
                  <a:pt x="1026" y="754"/>
                  <a:pt x="1042" y="757"/>
                  <a:pt x="1058" y="761"/>
                </a:cubicBezTo>
                <a:cubicBezTo>
                  <a:pt x="1064" y="762"/>
                  <a:pt x="1064" y="762"/>
                  <a:pt x="1064" y="762"/>
                </a:cubicBezTo>
                <a:cubicBezTo>
                  <a:pt x="1064" y="842"/>
                  <a:pt x="1064" y="842"/>
                  <a:pt x="1064" y="842"/>
                </a:cubicBezTo>
                <a:cubicBezTo>
                  <a:pt x="1061" y="841"/>
                  <a:pt x="1061" y="841"/>
                  <a:pt x="1061" y="841"/>
                </a:cubicBezTo>
                <a:cubicBezTo>
                  <a:pt x="1045" y="837"/>
                  <a:pt x="1029" y="834"/>
                  <a:pt x="1013" y="833"/>
                </a:cubicBezTo>
                <a:cubicBezTo>
                  <a:pt x="999" y="830"/>
                  <a:pt x="985" y="830"/>
                  <a:pt x="972" y="832"/>
                </a:cubicBezTo>
                <a:cubicBezTo>
                  <a:pt x="964" y="833"/>
                  <a:pt x="956" y="835"/>
                  <a:pt x="948" y="839"/>
                </a:cubicBezTo>
                <a:cubicBezTo>
                  <a:pt x="947" y="839"/>
                  <a:pt x="946" y="840"/>
                  <a:pt x="945" y="841"/>
                </a:cubicBezTo>
                <a:cubicBezTo>
                  <a:pt x="943" y="842"/>
                  <a:pt x="941" y="844"/>
                  <a:pt x="939" y="846"/>
                </a:cubicBezTo>
                <a:cubicBezTo>
                  <a:pt x="937" y="848"/>
                  <a:pt x="936" y="850"/>
                  <a:pt x="935" y="852"/>
                </a:cubicBezTo>
                <a:cubicBezTo>
                  <a:pt x="931" y="858"/>
                  <a:pt x="931" y="865"/>
                  <a:pt x="934" y="871"/>
                </a:cubicBezTo>
                <a:cubicBezTo>
                  <a:pt x="937" y="879"/>
                  <a:pt x="944" y="885"/>
                  <a:pt x="952" y="888"/>
                </a:cubicBezTo>
                <a:cubicBezTo>
                  <a:pt x="1017" y="912"/>
                  <a:pt x="1017" y="912"/>
                  <a:pt x="1017" y="912"/>
                </a:cubicBezTo>
                <a:cubicBezTo>
                  <a:pt x="1031" y="917"/>
                  <a:pt x="1045" y="925"/>
                  <a:pt x="1056" y="935"/>
                </a:cubicBezTo>
                <a:cubicBezTo>
                  <a:pt x="1068" y="945"/>
                  <a:pt x="1077" y="958"/>
                  <a:pt x="1083" y="973"/>
                </a:cubicBezTo>
                <a:cubicBezTo>
                  <a:pt x="1094" y="1000"/>
                  <a:pt x="1094" y="1031"/>
                  <a:pt x="1083" y="1059"/>
                </a:cubicBezTo>
                <a:cubicBezTo>
                  <a:pt x="1077" y="1076"/>
                  <a:pt x="1067" y="1091"/>
                  <a:pt x="1053" y="1102"/>
                </a:cubicBezTo>
                <a:cubicBezTo>
                  <a:pt x="1038" y="1115"/>
                  <a:pt x="1021" y="1124"/>
                  <a:pt x="1002" y="1129"/>
                </a:cubicBezTo>
                <a:cubicBezTo>
                  <a:pt x="986" y="1134"/>
                  <a:pt x="969" y="1138"/>
                  <a:pt x="952" y="1139"/>
                </a:cubicBezTo>
                <a:cubicBezTo>
                  <a:pt x="935" y="1140"/>
                  <a:pt x="917" y="1139"/>
                  <a:pt x="900" y="1138"/>
                </a:cubicBezTo>
                <a:cubicBezTo>
                  <a:pt x="879" y="1136"/>
                  <a:pt x="859" y="1134"/>
                  <a:pt x="840" y="1130"/>
                </a:cubicBezTo>
                <a:cubicBezTo>
                  <a:pt x="833" y="1129"/>
                  <a:pt x="833" y="1129"/>
                  <a:pt x="833" y="1129"/>
                </a:cubicBezTo>
                <a:cubicBezTo>
                  <a:pt x="834" y="1043"/>
                  <a:pt x="834" y="1043"/>
                  <a:pt x="834" y="1043"/>
                </a:cubicBezTo>
                <a:moveTo>
                  <a:pt x="481" y="1126"/>
                </a:moveTo>
                <a:cubicBezTo>
                  <a:pt x="481" y="1026"/>
                  <a:pt x="481" y="1026"/>
                  <a:pt x="481" y="1026"/>
                </a:cubicBezTo>
                <a:cubicBezTo>
                  <a:pt x="479" y="1027"/>
                  <a:pt x="479" y="1027"/>
                  <a:pt x="479" y="1027"/>
                </a:cubicBezTo>
                <a:cubicBezTo>
                  <a:pt x="456" y="1038"/>
                  <a:pt x="431" y="1044"/>
                  <a:pt x="406" y="1045"/>
                </a:cubicBezTo>
                <a:cubicBezTo>
                  <a:pt x="380" y="1047"/>
                  <a:pt x="355" y="1039"/>
                  <a:pt x="334" y="1024"/>
                </a:cubicBezTo>
                <a:cubicBezTo>
                  <a:pt x="319" y="1012"/>
                  <a:pt x="308" y="997"/>
                  <a:pt x="302" y="979"/>
                </a:cubicBezTo>
                <a:cubicBezTo>
                  <a:pt x="296" y="959"/>
                  <a:pt x="295" y="939"/>
                  <a:pt x="300" y="919"/>
                </a:cubicBezTo>
                <a:cubicBezTo>
                  <a:pt x="305" y="898"/>
                  <a:pt x="316" y="880"/>
                  <a:pt x="332" y="867"/>
                </a:cubicBezTo>
                <a:cubicBezTo>
                  <a:pt x="347" y="855"/>
                  <a:pt x="364" y="848"/>
                  <a:pt x="383" y="846"/>
                </a:cubicBezTo>
                <a:cubicBezTo>
                  <a:pt x="416" y="842"/>
                  <a:pt x="449" y="848"/>
                  <a:pt x="478" y="864"/>
                </a:cubicBezTo>
                <a:cubicBezTo>
                  <a:pt x="481" y="865"/>
                  <a:pt x="481" y="865"/>
                  <a:pt x="481" y="865"/>
                </a:cubicBezTo>
                <a:cubicBezTo>
                  <a:pt x="481" y="764"/>
                  <a:pt x="481" y="764"/>
                  <a:pt x="481" y="764"/>
                </a:cubicBezTo>
                <a:cubicBezTo>
                  <a:pt x="476" y="763"/>
                  <a:pt x="476" y="763"/>
                  <a:pt x="476" y="763"/>
                </a:cubicBezTo>
                <a:cubicBezTo>
                  <a:pt x="447" y="753"/>
                  <a:pt x="416" y="749"/>
                  <a:pt x="385" y="751"/>
                </a:cubicBezTo>
                <a:cubicBezTo>
                  <a:pt x="357" y="752"/>
                  <a:pt x="329" y="758"/>
                  <a:pt x="304" y="769"/>
                </a:cubicBezTo>
                <a:cubicBezTo>
                  <a:pt x="278" y="781"/>
                  <a:pt x="255" y="799"/>
                  <a:pt x="237" y="821"/>
                </a:cubicBezTo>
                <a:cubicBezTo>
                  <a:pt x="181" y="892"/>
                  <a:pt x="179" y="992"/>
                  <a:pt x="233" y="1065"/>
                </a:cubicBezTo>
                <a:cubicBezTo>
                  <a:pt x="260" y="1099"/>
                  <a:pt x="297" y="1123"/>
                  <a:pt x="339" y="1133"/>
                </a:cubicBezTo>
                <a:cubicBezTo>
                  <a:pt x="383" y="1143"/>
                  <a:pt x="430" y="1142"/>
                  <a:pt x="473" y="1128"/>
                </a:cubicBezTo>
                <a:cubicBezTo>
                  <a:pt x="481" y="1126"/>
                  <a:pt x="481" y="1126"/>
                  <a:pt x="481" y="1126"/>
                </a:cubicBezTo>
                <a:moveTo>
                  <a:pt x="706" y="1133"/>
                </a:moveTo>
                <a:cubicBezTo>
                  <a:pt x="706" y="757"/>
                  <a:pt x="706" y="757"/>
                  <a:pt x="706" y="757"/>
                </a:cubicBezTo>
                <a:cubicBezTo>
                  <a:pt x="611" y="757"/>
                  <a:pt x="611" y="757"/>
                  <a:pt x="611" y="757"/>
                </a:cubicBezTo>
                <a:cubicBezTo>
                  <a:pt x="611" y="1133"/>
                  <a:pt x="611" y="1133"/>
                  <a:pt x="611" y="1133"/>
                </a:cubicBezTo>
                <a:cubicBezTo>
                  <a:pt x="706" y="1133"/>
                  <a:pt x="706" y="1133"/>
                  <a:pt x="706" y="1133"/>
                </a:cubicBezTo>
                <a:moveTo>
                  <a:pt x="2106" y="1089"/>
                </a:moveTo>
                <a:cubicBezTo>
                  <a:pt x="2106" y="1083"/>
                  <a:pt x="2106" y="1083"/>
                  <a:pt x="2106" y="1083"/>
                </a:cubicBezTo>
                <a:cubicBezTo>
                  <a:pt x="2066" y="1083"/>
                  <a:pt x="2066" y="1083"/>
                  <a:pt x="2066" y="1083"/>
                </a:cubicBezTo>
                <a:cubicBezTo>
                  <a:pt x="2066" y="1089"/>
                  <a:pt x="2066" y="1089"/>
                  <a:pt x="2066" y="1089"/>
                </a:cubicBezTo>
                <a:cubicBezTo>
                  <a:pt x="2082" y="1089"/>
                  <a:pt x="2082" y="1089"/>
                  <a:pt x="2082" y="1089"/>
                </a:cubicBezTo>
                <a:cubicBezTo>
                  <a:pt x="2082" y="1133"/>
                  <a:pt x="2082" y="1133"/>
                  <a:pt x="2082" y="1133"/>
                </a:cubicBezTo>
                <a:cubicBezTo>
                  <a:pt x="2089" y="1133"/>
                  <a:pt x="2089" y="1133"/>
                  <a:pt x="2089" y="1133"/>
                </a:cubicBezTo>
                <a:cubicBezTo>
                  <a:pt x="2089" y="1089"/>
                  <a:pt x="2089" y="1089"/>
                  <a:pt x="2089" y="1089"/>
                </a:cubicBezTo>
                <a:cubicBezTo>
                  <a:pt x="2106" y="1089"/>
                  <a:pt x="2106" y="1089"/>
                  <a:pt x="2106" y="1089"/>
                </a:cubicBezTo>
                <a:moveTo>
                  <a:pt x="2110" y="1133"/>
                </a:moveTo>
                <a:cubicBezTo>
                  <a:pt x="2116" y="1133"/>
                  <a:pt x="2116" y="1133"/>
                  <a:pt x="2116" y="1133"/>
                </a:cubicBezTo>
                <a:cubicBezTo>
                  <a:pt x="2116" y="1093"/>
                  <a:pt x="2116" y="1093"/>
                  <a:pt x="2116" y="1093"/>
                </a:cubicBezTo>
                <a:cubicBezTo>
                  <a:pt x="2117" y="1093"/>
                  <a:pt x="2117" y="1093"/>
                  <a:pt x="2117" y="1093"/>
                </a:cubicBezTo>
                <a:cubicBezTo>
                  <a:pt x="2131" y="1133"/>
                  <a:pt x="2131" y="1133"/>
                  <a:pt x="2131" y="1133"/>
                </a:cubicBezTo>
                <a:cubicBezTo>
                  <a:pt x="2138" y="1133"/>
                  <a:pt x="2138" y="1133"/>
                  <a:pt x="2138" y="1133"/>
                </a:cubicBezTo>
                <a:cubicBezTo>
                  <a:pt x="2153" y="1091"/>
                  <a:pt x="2153" y="1091"/>
                  <a:pt x="2153" y="1091"/>
                </a:cubicBezTo>
                <a:cubicBezTo>
                  <a:pt x="2153" y="1133"/>
                  <a:pt x="2153" y="1133"/>
                  <a:pt x="2153" y="1133"/>
                </a:cubicBezTo>
                <a:cubicBezTo>
                  <a:pt x="2160" y="1133"/>
                  <a:pt x="2160" y="1133"/>
                  <a:pt x="2160" y="1133"/>
                </a:cubicBezTo>
                <a:cubicBezTo>
                  <a:pt x="2160" y="1083"/>
                  <a:pt x="2160" y="1083"/>
                  <a:pt x="2160" y="1083"/>
                </a:cubicBezTo>
                <a:cubicBezTo>
                  <a:pt x="2150" y="1083"/>
                  <a:pt x="2150" y="1083"/>
                  <a:pt x="2150" y="1083"/>
                </a:cubicBezTo>
                <a:cubicBezTo>
                  <a:pt x="2135" y="1124"/>
                  <a:pt x="2135" y="1124"/>
                  <a:pt x="2135" y="1124"/>
                </a:cubicBezTo>
                <a:cubicBezTo>
                  <a:pt x="2120" y="1083"/>
                  <a:pt x="2120" y="1083"/>
                  <a:pt x="2120" y="1083"/>
                </a:cubicBezTo>
                <a:cubicBezTo>
                  <a:pt x="2110" y="1083"/>
                  <a:pt x="2110" y="1083"/>
                  <a:pt x="2110" y="1083"/>
                </a:cubicBezTo>
                <a:cubicBezTo>
                  <a:pt x="2110" y="1133"/>
                  <a:pt x="2110" y="1133"/>
                  <a:pt x="2110" y="1133"/>
                </a:cubicBezTo>
                <a:moveTo>
                  <a:pt x="0" y="456"/>
                </a:moveTo>
                <a:cubicBezTo>
                  <a:pt x="1" y="468"/>
                  <a:pt x="6" y="479"/>
                  <a:pt x="15" y="487"/>
                </a:cubicBezTo>
                <a:cubicBezTo>
                  <a:pt x="24" y="495"/>
                  <a:pt x="35" y="499"/>
                  <a:pt x="47" y="499"/>
                </a:cubicBezTo>
                <a:cubicBezTo>
                  <a:pt x="59" y="499"/>
                  <a:pt x="70" y="495"/>
                  <a:pt x="79" y="487"/>
                </a:cubicBezTo>
                <a:cubicBezTo>
                  <a:pt x="87" y="479"/>
                  <a:pt x="93" y="468"/>
                  <a:pt x="94" y="456"/>
                </a:cubicBezTo>
                <a:cubicBezTo>
                  <a:pt x="94" y="352"/>
                  <a:pt x="94" y="352"/>
                  <a:pt x="94" y="352"/>
                </a:cubicBezTo>
                <a:cubicBezTo>
                  <a:pt x="93" y="340"/>
                  <a:pt x="88" y="328"/>
                  <a:pt x="79" y="320"/>
                </a:cubicBezTo>
                <a:cubicBezTo>
                  <a:pt x="71" y="311"/>
                  <a:pt x="59" y="307"/>
                  <a:pt x="47" y="307"/>
                </a:cubicBezTo>
                <a:cubicBezTo>
                  <a:pt x="35" y="307"/>
                  <a:pt x="23" y="311"/>
                  <a:pt x="14" y="320"/>
                </a:cubicBezTo>
                <a:cubicBezTo>
                  <a:pt x="6" y="328"/>
                  <a:pt x="0" y="340"/>
                  <a:pt x="0" y="352"/>
                </a:cubicBezTo>
                <a:cubicBezTo>
                  <a:pt x="0" y="456"/>
                  <a:pt x="0" y="456"/>
                  <a:pt x="0" y="456"/>
                </a:cubicBezTo>
                <a:moveTo>
                  <a:pt x="259" y="456"/>
                </a:moveTo>
                <a:cubicBezTo>
                  <a:pt x="260" y="468"/>
                  <a:pt x="265" y="479"/>
                  <a:pt x="274" y="487"/>
                </a:cubicBezTo>
                <a:cubicBezTo>
                  <a:pt x="283" y="495"/>
                  <a:pt x="294" y="499"/>
                  <a:pt x="306" y="499"/>
                </a:cubicBezTo>
                <a:cubicBezTo>
                  <a:pt x="318" y="499"/>
                  <a:pt x="329" y="495"/>
                  <a:pt x="338" y="487"/>
                </a:cubicBezTo>
                <a:cubicBezTo>
                  <a:pt x="346" y="479"/>
                  <a:pt x="352" y="468"/>
                  <a:pt x="353" y="456"/>
                </a:cubicBezTo>
                <a:cubicBezTo>
                  <a:pt x="353" y="223"/>
                  <a:pt x="353" y="223"/>
                  <a:pt x="353" y="223"/>
                </a:cubicBezTo>
                <a:cubicBezTo>
                  <a:pt x="352" y="211"/>
                  <a:pt x="347" y="199"/>
                  <a:pt x="338" y="191"/>
                </a:cubicBezTo>
                <a:cubicBezTo>
                  <a:pt x="330" y="182"/>
                  <a:pt x="318" y="178"/>
                  <a:pt x="306" y="178"/>
                </a:cubicBezTo>
                <a:cubicBezTo>
                  <a:pt x="294" y="178"/>
                  <a:pt x="282" y="182"/>
                  <a:pt x="273" y="191"/>
                </a:cubicBezTo>
                <a:cubicBezTo>
                  <a:pt x="265" y="199"/>
                  <a:pt x="259" y="211"/>
                  <a:pt x="259" y="223"/>
                </a:cubicBezTo>
                <a:cubicBezTo>
                  <a:pt x="259" y="456"/>
                  <a:pt x="259" y="456"/>
                  <a:pt x="259" y="456"/>
                </a:cubicBezTo>
                <a:moveTo>
                  <a:pt x="517" y="550"/>
                </a:moveTo>
                <a:cubicBezTo>
                  <a:pt x="518" y="561"/>
                  <a:pt x="523" y="572"/>
                  <a:pt x="532" y="581"/>
                </a:cubicBezTo>
                <a:cubicBezTo>
                  <a:pt x="540" y="589"/>
                  <a:pt x="552" y="593"/>
                  <a:pt x="563" y="593"/>
                </a:cubicBezTo>
                <a:cubicBezTo>
                  <a:pt x="575" y="593"/>
                  <a:pt x="587" y="589"/>
                  <a:pt x="595" y="581"/>
                </a:cubicBezTo>
                <a:cubicBezTo>
                  <a:pt x="604" y="572"/>
                  <a:pt x="609" y="561"/>
                  <a:pt x="610" y="550"/>
                </a:cubicBezTo>
                <a:cubicBezTo>
                  <a:pt x="610" y="45"/>
                  <a:pt x="610" y="45"/>
                  <a:pt x="610" y="45"/>
                </a:cubicBezTo>
                <a:cubicBezTo>
                  <a:pt x="610" y="33"/>
                  <a:pt x="605" y="22"/>
                  <a:pt x="596" y="13"/>
                </a:cubicBezTo>
                <a:cubicBezTo>
                  <a:pt x="587" y="5"/>
                  <a:pt x="576" y="0"/>
                  <a:pt x="563" y="0"/>
                </a:cubicBezTo>
                <a:cubicBezTo>
                  <a:pt x="551" y="0"/>
                  <a:pt x="540" y="5"/>
                  <a:pt x="531" y="13"/>
                </a:cubicBezTo>
                <a:cubicBezTo>
                  <a:pt x="522" y="22"/>
                  <a:pt x="517" y="33"/>
                  <a:pt x="517" y="45"/>
                </a:cubicBezTo>
                <a:cubicBezTo>
                  <a:pt x="517" y="550"/>
                  <a:pt x="517" y="550"/>
                  <a:pt x="517" y="550"/>
                </a:cubicBezTo>
                <a:moveTo>
                  <a:pt x="776" y="456"/>
                </a:moveTo>
                <a:cubicBezTo>
                  <a:pt x="776" y="468"/>
                  <a:pt x="782" y="479"/>
                  <a:pt x="790" y="487"/>
                </a:cubicBezTo>
                <a:cubicBezTo>
                  <a:pt x="799" y="495"/>
                  <a:pt x="811" y="499"/>
                  <a:pt x="822" y="499"/>
                </a:cubicBezTo>
                <a:cubicBezTo>
                  <a:pt x="834" y="499"/>
                  <a:pt x="846" y="495"/>
                  <a:pt x="854" y="487"/>
                </a:cubicBezTo>
                <a:cubicBezTo>
                  <a:pt x="863" y="479"/>
                  <a:pt x="868" y="468"/>
                  <a:pt x="869" y="456"/>
                </a:cubicBezTo>
                <a:cubicBezTo>
                  <a:pt x="869" y="223"/>
                  <a:pt x="869" y="223"/>
                  <a:pt x="869" y="223"/>
                </a:cubicBezTo>
                <a:cubicBezTo>
                  <a:pt x="869" y="211"/>
                  <a:pt x="864" y="199"/>
                  <a:pt x="855" y="191"/>
                </a:cubicBezTo>
                <a:cubicBezTo>
                  <a:pt x="846" y="182"/>
                  <a:pt x="834" y="178"/>
                  <a:pt x="822" y="178"/>
                </a:cubicBezTo>
                <a:cubicBezTo>
                  <a:pt x="810" y="178"/>
                  <a:pt x="799" y="182"/>
                  <a:pt x="790" y="191"/>
                </a:cubicBezTo>
                <a:cubicBezTo>
                  <a:pt x="781" y="199"/>
                  <a:pt x="776" y="211"/>
                  <a:pt x="776" y="223"/>
                </a:cubicBezTo>
                <a:cubicBezTo>
                  <a:pt x="776" y="456"/>
                  <a:pt x="776" y="456"/>
                  <a:pt x="776" y="456"/>
                </a:cubicBezTo>
                <a:moveTo>
                  <a:pt x="1033" y="456"/>
                </a:moveTo>
                <a:cubicBezTo>
                  <a:pt x="1034" y="468"/>
                  <a:pt x="1040" y="479"/>
                  <a:pt x="1048" y="487"/>
                </a:cubicBezTo>
                <a:cubicBezTo>
                  <a:pt x="1057" y="495"/>
                  <a:pt x="1068" y="499"/>
                  <a:pt x="1080" y="499"/>
                </a:cubicBezTo>
                <a:cubicBezTo>
                  <a:pt x="1092" y="499"/>
                  <a:pt x="1103" y="495"/>
                  <a:pt x="1112" y="487"/>
                </a:cubicBezTo>
                <a:cubicBezTo>
                  <a:pt x="1121" y="479"/>
                  <a:pt x="1126" y="468"/>
                  <a:pt x="1127" y="456"/>
                </a:cubicBezTo>
                <a:cubicBezTo>
                  <a:pt x="1127" y="352"/>
                  <a:pt x="1127" y="352"/>
                  <a:pt x="1127" y="352"/>
                </a:cubicBezTo>
                <a:cubicBezTo>
                  <a:pt x="1127" y="340"/>
                  <a:pt x="1121" y="328"/>
                  <a:pt x="1113" y="320"/>
                </a:cubicBezTo>
                <a:cubicBezTo>
                  <a:pt x="1104" y="311"/>
                  <a:pt x="1092" y="307"/>
                  <a:pt x="1080" y="307"/>
                </a:cubicBezTo>
                <a:cubicBezTo>
                  <a:pt x="1068" y="307"/>
                  <a:pt x="1056" y="311"/>
                  <a:pt x="1048" y="320"/>
                </a:cubicBezTo>
                <a:cubicBezTo>
                  <a:pt x="1039" y="328"/>
                  <a:pt x="1034" y="340"/>
                  <a:pt x="1033" y="352"/>
                </a:cubicBezTo>
                <a:cubicBezTo>
                  <a:pt x="1033" y="456"/>
                  <a:pt x="1033" y="456"/>
                  <a:pt x="1033" y="456"/>
                </a:cubicBezTo>
                <a:moveTo>
                  <a:pt x="1292" y="456"/>
                </a:moveTo>
                <a:cubicBezTo>
                  <a:pt x="1293" y="468"/>
                  <a:pt x="1298" y="479"/>
                  <a:pt x="1307" y="487"/>
                </a:cubicBezTo>
                <a:cubicBezTo>
                  <a:pt x="1316" y="495"/>
                  <a:pt x="1327" y="499"/>
                  <a:pt x="1339" y="499"/>
                </a:cubicBezTo>
                <a:cubicBezTo>
                  <a:pt x="1351" y="499"/>
                  <a:pt x="1362" y="495"/>
                  <a:pt x="1371" y="487"/>
                </a:cubicBezTo>
                <a:cubicBezTo>
                  <a:pt x="1380" y="479"/>
                  <a:pt x="1385" y="468"/>
                  <a:pt x="1386" y="456"/>
                </a:cubicBezTo>
                <a:cubicBezTo>
                  <a:pt x="1386" y="223"/>
                  <a:pt x="1386" y="223"/>
                  <a:pt x="1386" y="223"/>
                </a:cubicBezTo>
                <a:cubicBezTo>
                  <a:pt x="1385" y="211"/>
                  <a:pt x="1380" y="199"/>
                  <a:pt x="1371" y="191"/>
                </a:cubicBezTo>
                <a:cubicBezTo>
                  <a:pt x="1363" y="182"/>
                  <a:pt x="1351" y="178"/>
                  <a:pt x="1339" y="178"/>
                </a:cubicBezTo>
                <a:cubicBezTo>
                  <a:pt x="1327" y="178"/>
                  <a:pt x="1315" y="182"/>
                  <a:pt x="1307" y="191"/>
                </a:cubicBezTo>
                <a:cubicBezTo>
                  <a:pt x="1298" y="199"/>
                  <a:pt x="1293" y="211"/>
                  <a:pt x="1292" y="223"/>
                </a:cubicBezTo>
                <a:cubicBezTo>
                  <a:pt x="1292" y="456"/>
                  <a:pt x="1292" y="456"/>
                  <a:pt x="1292" y="456"/>
                </a:cubicBezTo>
                <a:moveTo>
                  <a:pt x="1550" y="550"/>
                </a:moveTo>
                <a:cubicBezTo>
                  <a:pt x="1551" y="561"/>
                  <a:pt x="1556" y="572"/>
                  <a:pt x="1565" y="581"/>
                </a:cubicBezTo>
                <a:cubicBezTo>
                  <a:pt x="1573" y="589"/>
                  <a:pt x="1585" y="593"/>
                  <a:pt x="1597" y="593"/>
                </a:cubicBezTo>
                <a:cubicBezTo>
                  <a:pt x="1609" y="593"/>
                  <a:pt x="1620" y="589"/>
                  <a:pt x="1629" y="581"/>
                </a:cubicBezTo>
                <a:cubicBezTo>
                  <a:pt x="1637" y="572"/>
                  <a:pt x="1643" y="561"/>
                  <a:pt x="1643" y="550"/>
                </a:cubicBezTo>
                <a:cubicBezTo>
                  <a:pt x="1643" y="45"/>
                  <a:pt x="1643" y="45"/>
                  <a:pt x="1643" y="45"/>
                </a:cubicBezTo>
                <a:cubicBezTo>
                  <a:pt x="1643" y="33"/>
                  <a:pt x="1638" y="22"/>
                  <a:pt x="1629" y="13"/>
                </a:cubicBezTo>
                <a:cubicBezTo>
                  <a:pt x="1620" y="5"/>
                  <a:pt x="1609" y="0"/>
                  <a:pt x="1597" y="0"/>
                </a:cubicBezTo>
                <a:cubicBezTo>
                  <a:pt x="1585" y="0"/>
                  <a:pt x="1573" y="5"/>
                  <a:pt x="1564" y="13"/>
                </a:cubicBezTo>
                <a:cubicBezTo>
                  <a:pt x="1556" y="22"/>
                  <a:pt x="1550" y="33"/>
                  <a:pt x="1550" y="45"/>
                </a:cubicBezTo>
                <a:cubicBezTo>
                  <a:pt x="1550" y="550"/>
                  <a:pt x="1550" y="550"/>
                  <a:pt x="1550" y="550"/>
                </a:cubicBezTo>
                <a:moveTo>
                  <a:pt x="1808" y="456"/>
                </a:moveTo>
                <a:cubicBezTo>
                  <a:pt x="1809" y="468"/>
                  <a:pt x="1815" y="479"/>
                  <a:pt x="1823" y="487"/>
                </a:cubicBezTo>
                <a:cubicBezTo>
                  <a:pt x="1832" y="495"/>
                  <a:pt x="1843" y="499"/>
                  <a:pt x="1855" y="499"/>
                </a:cubicBezTo>
                <a:cubicBezTo>
                  <a:pt x="1867" y="499"/>
                  <a:pt x="1879" y="495"/>
                  <a:pt x="1887" y="487"/>
                </a:cubicBezTo>
                <a:cubicBezTo>
                  <a:pt x="1896" y="479"/>
                  <a:pt x="1901" y="468"/>
                  <a:pt x="1902" y="456"/>
                </a:cubicBezTo>
                <a:cubicBezTo>
                  <a:pt x="1902" y="223"/>
                  <a:pt x="1902" y="223"/>
                  <a:pt x="1902" y="223"/>
                </a:cubicBezTo>
                <a:cubicBezTo>
                  <a:pt x="1902" y="211"/>
                  <a:pt x="1896" y="199"/>
                  <a:pt x="1888" y="191"/>
                </a:cubicBezTo>
                <a:cubicBezTo>
                  <a:pt x="1879" y="182"/>
                  <a:pt x="1867" y="178"/>
                  <a:pt x="1855" y="178"/>
                </a:cubicBezTo>
                <a:cubicBezTo>
                  <a:pt x="1843" y="178"/>
                  <a:pt x="1832" y="182"/>
                  <a:pt x="1823" y="191"/>
                </a:cubicBezTo>
                <a:cubicBezTo>
                  <a:pt x="1814" y="199"/>
                  <a:pt x="1809" y="211"/>
                  <a:pt x="1808" y="223"/>
                </a:cubicBezTo>
                <a:cubicBezTo>
                  <a:pt x="1808" y="456"/>
                  <a:pt x="1808" y="456"/>
                  <a:pt x="1808" y="456"/>
                </a:cubicBezTo>
                <a:moveTo>
                  <a:pt x="2066" y="456"/>
                </a:moveTo>
                <a:cubicBezTo>
                  <a:pt x="2067" y="468"/>
                  <a:pt x="2073" y="479"/>
                  <a:pt x="2081" y="487"/>
                </a:cubicBezTo>
                <a:cubicBezTo>
                  <a:pt x="2090" y="495"/>
                  <a:pt x="2101" y="499"/>
                  <a:pt x="2113" y="499"/>
                </a:cubicBezTo>
                <a:cubicBezTo>
                  <a:pt x="2125" y="499"/>
                  <a:pt x="2136" y="495"/>
                  <a:pt x="2145" y="487"/>
                </a:cubicBezTo>
                <a:cubicBezTo>
                  <a:pt x="2154" y="479"/>
                  <a:pt x="2159" y="468"/>
                  <a:pt x="2160" y="456"/>
                </a:cubicBezTo>
                <a:cubicBezTo>
                  <a:pt x="2160" y="352"/>
                  <a:pt x="2160" y="352"/>
                  <a:pt x="2160" y="352"/>
                </a:cubicBezTo>
                <a:cubicBezTo>
                  <a:pt x="2160" y="340"/>
                  <a:pt x="2154" y="328"/>
                  <a:pt x="2146" y="320"/>
                </a:cubicBezTo>
                <a:cubicBezTo>
                  <a:pt x="2137" y="311"/>
                  <a:pt x="2125" y="307"/>
                  <a:pt x="2113" y="307"/>
                </a:cubicBezTo>
                <a:cubicBezTo>
                  <a:pt x="2101" y="307"/>
                  <a:pt x="2089" y="311"/>
                  <a:pt x="2081" y="320"/>
                </a:cubicBezTo>
                <a:cubicBezTo>
                  <a:pt x="2072" y="328"/>
                  <a:pt x="2067" y="340"/>
                  <a:pt x="2066" y="352"/>
                </a:cubicBezTo>
                <a:cubicBezTo>
                  <a:pt x="2066" y="456"/>
                  <a:pt x="2066" y="456"/>
                  <a:pt x="2066" y="456"/>
                </a:cubicBezTo>
                <a:moveTo>
                  <a:pt x="1469" y="1126"/>
                </a:moveTo>
                <a:cubicBezTo>
                  <a:pt x="1469" y="1026"/>
                  <a:pt x="1469" y="1026"/>
                  <a:pt x="1469" y="1026"/>
                </a:cubicBezTo>
                <a:cubicBezTo>
                  <a:pt x="1467" y="1027"/>
                  <a:pt x="1467" y="1027"/>
                  <a:pt x="1467" y="1027"/>
                </a:cubicBezTo>
                <a:cubicBezTo>
                  <a:pt x="1445" y="1038"/>
                  <a:pt x="1420" y="1044"/>
                  <a:pt x="1395" y="1045"/>
                </a:cubicBezTo>
                <a:cubicBezTo>
                  <a:pt x="1369" y="1047"/>
                  <a:pt x="1343" y="1039"/>
                  <a:pt x="1322" y="1024"/>
                </a:cubicBezTo>
                <a:cubicBezTo>
                  <a:pt x="1308" y="1012"/>
                  <a:pt x="1297" y="997"/>
                  <a:pt x="1291" y="979"/>
                </a:cubicBezTo>
                <a:cubicBezTo>
                  <a:pt x="1284" y="959"/>
                  <a:pt x="1284" y="939"/>
                  <a:pt x="1289" y="919"/>
                </a:cubicBezTo>
                <a:cubicBezTo>
                  <a:pt x="1293" y="898"/>
                  <a:pt x="1305" y="880"/>
                  <a:pt x="1321" y="867"/>
                </a:cubicBezTo>
                <a:cubicBezTo>
                  <a:pt x="1335" y="855"/>
                  <a:pt x="1353" y="848"/>
                  <a:pt x="1371" y="846"/>
                </a:cubicBezTo>
                <a:cubicBezTo>
                  <a:pt x="1404" y="842"/>
                  <a:pt x="1438" y="848"/>
                  <a:pt x="1467" y="864"/>
                </a:cubicBezTo>
                <a:cubicBezTo>
                  <a:pt x="1469" y="865"/>
                  <a:pt x="1469" y="865"/>
                  <a:pt x="1469" y="865"/>
                </a:cubicBezTo>
                <a:cubicBezTo>
                  <a:pt x="1469" y="764"/>
                  <a:pt x="1469" y="764"/>
                  <a:pt x="1469" y="764"/>
                </a:cubicBezTo>
                <a:cubicBezTo>
                  <a:pt x="1465" y="763"/>
                  <a:pt x="1465" y="763"/>
                  <a:pt x="1465" y="763"/>
                </a:cubicBezTo>
                <a:cubicBezTo>
                  <a:pt x="1435" y="753"/>
                  <a:pt x="1404" y="749"/>
                  <a:pt x="1373" y="751"/>
                </a:cubicBezTo>
                <a:cubicBezTo>
                  <a:pt x="1345" y="752"/>
                  <a:pt x="1318" y="758"/>
                  <a:pt x="1292" y="769"/>
                </a:cubicBezTo>
                <a:cubicBezTo>
                  <a:pt x="1266" y="781"/>
                  <a:pt x="1244" y="799"/>
                  <a:pt x="1226" y="821"/>
                </a:cubicBezTo>
                <a:cubicBezTo>
                  <a:pt x="1169" y="892"/>
                  <a:pt x="1168" y="992"/>
                  <a:pt x="1222" y="1065"/>
                </a:cubicBezTo>
                <a:cubicBezTo>
                  <a:pt x="1249" y="1099"/>
                  <a:pt x="1286" y="1123"/>
                  <a:pt x="1328" y="1133"/>
                </a:cubicBezTo>
                <a:cubicBezTo>
                  <a:pt x="1372" y="1143"/>
                  <a:pt x="1418" y="1142"/>
                  <a:pt x="1462" y="1128"/>
                </a:cubicBezTo>
                <a:cubicBezTo>
                  <a:pt x="1469" y="1126"/>
                  <a:pt x="1469" y="1126"/>
                  <a:pt x="1469" y="1126"/>
                </a:cubicBezTo>
                <a:moveTo>
                  <a:pt x="1569" y="945"/>
                </a:moveTo>
                <a:cubicBezTo>
                  <a:pt x="1570" y="874"/>
                  <a:pt x="1610" y="809"/>
                  <a:pt x="1672" y="775"/>
                </a:cubicBezTo>
                <a:cubicBezTo>
                  <a:pt x="1735" y="741"/>
                  <a:pt x="1811" y="743"/>
                  <a:pt x="1872" y="780"/>
                </a:cubicBezTo>
                <a:cubicBezTo>
                  <a:pt x="1941" y="821"/>
                  <a:pt x="1977" y="900"/>
                  <a:pt x="1963" y="979"/>
                </a:cubicBezTo>
                <a:cubicBezTo>
                  <a:pt x="1949" y="1058"/>
                  <a:pt x="1887" y="1120"/>
                  <a:pt x="1809" y="1135"/>
                </a:cubicBezTo>
                <a:cubicBezTo>
                  <a:pt x="1751" y="1148"/>
                  <a:pt x="1690" y="1134"/>
                  <a:pt x="1644" y="1097"/>
                </a:cubicBezTo>
                <a:cubicBezTo>
                  <a:pt x="1597" y="1060"/>
                  <a:pt x="1570" y="1004"/>
                  <a:pt x="1569" y="945"/>
                </a:cubicBezTo>
                <a:moveTo>
                  <a:pt x="1706" y="868"/>
                </a:moveTo>
                <a:cubicBezTo>
                  <a:pt x="1686" y="884"/>
                  <a:pt x="1673" y="908"/>
                  <a:pt x="1670" y="934"/>
                </a:cubicBezTo>
                <a:cubicBezTo>
                  <a:pt x="1667" y="960"/>
                  <a:pt x="1674" y="986"/>
                  <a:pt x="1691" y="1007"/>
                </a:cubicBezTo>
                <a:cubicBezTo>
                  <a:pt x="1707" y="1027"/>
                  <a:pt x="1731" y="1040"/>
                  <a:pt x="1757" y="1043"/>
                </a:cubicBezTo>
                <a:cubicBezTo>
                  <a:pt x="1783" y="1046"/>
                  <a:pt x="1809" y="1039"/>
                  <a:pt x="1829" y="1022"/>
                </a:cubicBezTo>
                <a:cubicBezTo>
                  <a:pt x="1850" y="1006"/>
                  <a:pt x="1863" y="982"/>
                  <a:pt x="1866" y="956"/>
                </a:cubicBezTo>
                <a:cubicBezTo>
                  <a:pt x="1869" y="930"/>
                  <a:pt x="1861" y="904"/>
                  <a:pt x="1845" y="884"/>
                </a:cubicBezTo>
                <a:cubicBezTo>
                  <a:pt x="1828" y="863"/>
                  <a:pt x="1805" y="850"/>
                  <a:pt x="1779" y="847"/>
                </a:cubicBezTo>
                <a:cubicBezTo>
                  <a:pt x="1753" y="844"/>
                  <a:pt x="1727" y="852"/>
                  <a:pt x="1706" y="86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EMC_Logo"/>
          <p:cNvSpPr>
            <a:spLocks noChangeAspect="1" noEditPoints="1"/>
          </p:cNvSpPr>
          <p:nvPr userDrawn="1"/>
        </p:nvSpPr>
        <p:spPr bwMode="auto">
          <a:xfrm>
            <a:off x="7515831" y="4693702"/>
            <a:ext cx="457200" cy="158601"/>
          </a:xfrm>
          <a:custGeom>
            <a:avLst/>
            <a:gdLst>
              <a:gd name="T0" fmla="*/ 1203 w 1248"/>
              <a:gd name="T1" fmla="*/ 358 h 433"/>
              <a:gd name="T2" fmla="*/ 1152 w 1248"/>
              <a:gd name="T3" fmla="*/ 358 h 433"/>
              <a:gd name="T4" fmla="*/ 1178 w 1248"/>
              <a:gd name="T5" fmla="*/ 337 h 433"/>
              <a:gd name="T6" fmla="*/ 1178 w 1248"/>
              <a:gd name="T7" fmla="*/ 380 h 433"/>
              <a:gd name="T8" fmla="*/ 1178 w 1248"/>
              <a:gd name="T9" fmla="*/ 337 h 433"/>
              <a:gd name="T10" fmla="*/ 1168 w 1248"/>
              <a:gd name="T11" fmla="*/ 373 h 433"/>
              <a:gd name="T12" fmla="*/ 1176 w 1248"/>
              <a:gd name="T13" fmla="*/ 344 h 433"/>
              <a:gd name="T14" fmla="*/ 1188 w 1248"/>
              <a:gd name="T15" fmla="*/ 352 h 433"/>
              <a:gd name="T16" fmla="*/ 1182 w 1248"/>
              <a:gd name="T17" fmla="*/ 359 h 433"/>
              <a:gd name="T18" fmla="*/ 1189 w 1248"/>
              <a:gd name="T19" fmla="*/ 373 h 433"/>
              <a:gd name="T20" fmla="*/ 1182 w 1248"/>
              <a:gd name="T21" fmla="*/ 366 h 433"/>
              <a:gd name="T22" fmla="*/ 1173 w 1248"/>
              <a:gd name="T23" fmla="*/ 361 h 433"/>
              <a:gd name="T24" fmla="*/ 1173 w 1248"/>
              <a:gd name="T25" fmla="*/ 357 h 433"/>
              <a:gd name="T26" fmla="*/ 1183 w 1248"/>
              <a:gd name="T27" fmla="*/ 352 h 433"/>
              <a:gd name="T28" fmla="*/ 1173 w 1248"/>
              <a:gd name="T29" fmla="*/ 348 h 433"/>
              <a:gd name="T30" fmla="*/ 7 w 1248"/>
              <a:gd name="T31" fmla="*/ 80 h 433"/>
              <a:gd name="T32" fmla="*/ 290 w 1248"/>
              <a:gd name="T33" fmla="*/ 165 h 433"/>
              <a:gd name="T34" fmla="*/ 251 w 1248"/>
              <a:gd name="T35" fmla="*/ 115 h 433"/>
              <a:gd name="T36" fmla="*/ 133 w 1248"/>
              <a:gd name="T37" fmla="*/ 217 h 433"/>
              <a:gd name="T38" fmla="*/ 259 w 1248"/>
              <a:gd name="T39" fmla="*/ 174 h 433"/>
              <a:gd name="T40" fmla="*/ 266 w 1248"/>
              <a:gd name="T41" fmla="*/ 290 h 433"/>
              <a:gd name="T42" fmla="*/ 233 w 1248"/>
              <a:gd name="T43" fmla="*/ 250 h 433"/>
              <a:gd name="T44" fmla="*/ 133 w 1248"/>
              <a:gd name="T45" fmla="*/ 367 h 433"/>
              <a:gd name="T46" fmla="*/ 290 w 1248"/>
              <a:gd name="T47" fmla="*/ 310 h 433"/>
              <a:gd name="T48" fmla="*/ 298 w 1248"/>
              <a:gd name="T49" fmla="*/ 405 h 433"/>
              <a:gd name="T50" fmla="*/ 7 w 1248"/>
              <a:gd name="T51" fmla="*/ 406 h 433"/>
              <a:gd name="T52" fmla="*/ 55 w 1248"/>
              <a:gd name="T53" fmla="*/ 322 h 433"/>
              <a:gd name="T54" fmla="*/ 5 w 1248"/>
              <a:gd name="T55" fmla="*/ 89 h 433"/>
              <a:gd name="T56" fmla="*/ 358 w 1248"/>
              <a:gd name="T57" fmla="*/ 88 h 433"/>
              <a:gd name="T58" fmla="*/ 389 w 1248"/>
              <a:gd name="T59" fmla="*/ 311 h 433"/>
              <a:gd name="T60" fmla="*/ 336 w 1248"/>
              <a:gd name="T61" fmla="*/ 404 h 433"/>
              <a:gd name="T62" fmla="*/ 475 w 1248"/>
              <a:gd name="T63" fmla="*/ 395 h 433"/>
              <a:gd name="T64" fmla="*/ 444 w 1248"/>
              <a:gd name="T65" fmla="*/ 157 h 433"/>
              <a:gd name="T66" fmla="*/ 580 w 1248"/>
              <a:gd name="T67" fmla="*/ 405 h 433"/>
              <a:gd name="T68" fmla="*/ 724 w 1248"/>
              <a:gd name="T69" fmla="*/ 371 h 433"/>
              <a:gd name="T70" fmla="*/ 675 w 1248"/>
              <a:gd name="T71" fmla="*/ 405 h 433"/>
              <a:gd name="T72" fmla="*/ 857 w 1248"/>
              <a:gd name="T73" fmla="*/ 398 h 433"/>
              <a:gd name="T74" fmla="*/ 775 w 1248"/>
              <a:gd name="T75" fmla="*/ 117 h 433"/>
              <a:gd name="T76" fmla="*/ 826 w 1248"/>
              <a:gd name="T77" fmla="*/ 80 h 433"/>
              <a:gd name="T78" fmla="*/ 696 w 1248"/>
              <a:gd name="T79" fmla="*/ 84 h 433"/>
              <a:gd name="T80" fmla="*/ 491 w 1248"/>
              <a:gd name="T81" fmla="*/ 81 h 433"/>
              <a:gd name="T82" fmla="*/ 358 w 1248"/>
              <a:gd name="T83" fmla="*/ 88 h 433"/>
              <a:gd name="T84" fmla="*/ 1122 w 1248"/>
              <a:gd name="T85" fmla="*/ 78 h 433"/>
              <a:gd name="T86" fmla="*/ 919 w 1248"/>
              <a:gd name="T87" fmla="*/ 389 h 433"/>
              <a:gd name="T88" fmla="*/ 1129 w 1248"/>
              <a:gd name="T89" fmla="*/ 390 h 433"/>
              <a:gd name="T90" fmla="*/ 1121 w 1248"/>
              <a:gd name="T91" fmla="*/ 309 h 433"/>
              <a:gd name="T92" fmla="*/ 956 w 1248"/>
              <a:gd name="T93" fmla="*/ 322 h 433"/>
              <a:gd name="T94" fmla="*/ 1078 w 1248"/>
              <a:gd name="T95" fmla="*/ 107 h 433"/>
              <a:gd name="T96" fmla="*/ 1120 w 1248"/>
              <a:gd name="T97" fmla="*/ 162 h 433"/>
              <a:gd name="T98" fmla="*/ 1195 w 1248"/>
              <a:gd name="T99" fmla="*/ 81 h 433"/>
              <a:gd name="T100" fmla="*/ 1142 w 1248"/>
              <a:gd name="T101" fmla="*/ 152 h 433"/>
              <a:gd name="T102" fmla="*/ 1242 w 1248"/>
              <a:gd name="T103" fmla="*/ 107 h 433"/>
              <a:gd name="T104" fmla="*/ 1222 w 1248"/>
              <a:gd name="T105" fmla="*/ 126 h 433"/>
              <a:gd name="T106" fmla="*/ 1221 w 1248"/>
              <a:gd name="T107" fmla="*/ 90 h 433"/>
              <a:gd name="T108" fmla="*/ 1145 w 1248"/>
              <a:gd name="T109" fmla="*/ 36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48" h="433">
                <a:moveTo>
                  <a:pt x="1178" y="333"/>
                </a:moveTo>
                <a:cubicBezTo>
                  <a:pt x="1191" y="333"/>
                  <a:pt x="1203" y="344"/>
                  <a:pt x="1203" y="358"/>
                </a:cubicBezTo>
                <a:cubicBezTo>
                  <a:pt x="1203" y="372"/>
                  <a:pt x="1191" y="384"/>
                  <a:pt x="1178" y="384"/>
                </a:cubicBezTo>
                <a:cubicBezTo>
                  <a:pt x="1164" y="384"/>
                  <a:pt x="1152" y="372"/>
                  <a:pt x="1152" y="358"/>
                </a:cubicBezTo>
                <a:cubicBezTo>
                  <a:pt x="1152" y="344"/>
                  <a:pt x="1164" y="333"/>
                  <a:pt x="1178" y="333"/>
                </a:cubicBezTo>
                <a:close/>
                <a:moveTo>
                  <a:pt x="1178" y="337"/>
                </a:moveTo>
                <a:cubicBezTo>
                  <a:pt x="1166" y="337"/>
                  <a:pt x="1157" y="346"/>
                  <a:pt x="1157" y="358"/>
                </a:cubicBezTo>
                <a:cubicBezTo>
                  <a:pt x="1157" y="370"/>
                  <a:pt x="1166" y="380"/>
                  <a:pt x="1178" y="380"/>
                </a:cubicBezTo>
                <a:cubicBezTo>
                  <a:pt x="1189" y="380"/>
                  <a:pt x="1198" y="370"/>
                  <a:pt x="1198" y="358"/>
                </a:cubicBezTo>
                <a:cubicBezTo>
                  <a:pt x="1198" y="346"/>
                  <a:pt x="1189" y="337"/>
                  <a:pt x="1178" y="337"/>
                </a:cubicBezTo>
                <a:close/>
                <a:moveTo>
                  <a:pt x="1173" y="373"/>
                </a:moveTo>
                <a:cubicBezTo>
                  <a:pt x="1168" y="373"/>
                  <a:pt x="1168" y="373"/>
                  <a:pt x="1168" y="373"/>
                </a:cubicBezTo>
                <a:cubicBezTo>
                  <a:pt x="1168" y="345"/>
                  <a:pt x="1168" y="345"/>
                  <a:pt x="1168" y="345"/>
                </a:cubicBezTo>
                <a:cubicBezTo>
                  <a:pt x="1171" y="344"/>
                  <a:pt x="1173" y="344"/>
                  <a:pt x="1176" y="344"/>
                </a:cubicBezTo>
                <a:cubicBezTo>
                  <a:pt x="1181" y="344"/>
                  <a:pt x="1183" y="345"/>
                  <a:pt x="1185" y="346"/>
                </a:cubicBezTo>
                <a:cubicBezTo>
                  <a:pt x="1187" y="347"/>
                  <a:pt x="1188" y="349"/>
                  <a:pt x="1188" y="352"/>
                </a:cubicBezTo>
                <a:cubicBezTo>
                  <a:pt x="1188" y="356"/>
                  <a:pt x="1185" y="358"/>
                  <a:pt x="1182" y="359"/>
                </a:cubicBezTo>
                <a:cubicBezTo>
                  <a:pt x="1182" y="359"/>
                  <a:pt x="1182" y="359"/>
                  <a:pt x="1182" y="359"/>
                </a:cubicBezTo>
                <a:cubicBezTo>
                  <a:pt x="1185" y="359"/>
                  <a:pt x="1186" y="362"/>
                  <a:pt x="1187" y="366"/>
                </a:cubicBezTo>
                <a:cubicBezTo>
                  <a:pt x="1188" y="370"/>
                  <a:pt x="1188" y="372"/>
                  <a:pt x="1189" y="373"/>
                </a:cubicBezTo>
                <a:cubicBezTo>
                  <a:pt x="1184" y="373"/>
                  <a:pt x="1184" y="373"/>
                  <a:pt x="1184" y="373"/>
                </a:cubicBezTo>
                <a:cubicBezTo>
                  <a:pt x="1183" y="372"/>
                  <a:pt x="1183" y="369"/>
                  <a:pt x="1182" y="366"/>
                </a:cubicBezTo>
                <a:cubicBezTo>
                  <a:pt x="1181" y="362"/>
                  <a:pt x="1180" y="361"/>
                  <a:pt x="1176" y="361"/>
                </a:cubicBezTo>
                <a:cubicBezTo>
                  <a:pt x="1173" y="361"/>
                  <a:pt x="1173" y="361"/>
                  <a:pt x="1173" y="361"/>
                </a:cubicBezTo>
                <a:lnTo>
                  <a:pt x="1173" y="373"/>
                </a:lnTo>
                <a:close/>
                <a:moveTo>
                  <a:pt x="1173" y="357"/>
                </a:moveTo>
                <a:cubicBezTo>
                  <a:pt x="1176" y="357"/>
                  <a:pt x="1176" y="357"/>
                  <a:pt x="1176" y="357"/>
                </a:cubicBezTo>
                <a:cubicBezTo>
                  <a:pt x="1180" y="357"/>
                  <a:pt x="1183" y="356"/>
                  <a:pt x="1183" y="352"/>
                </a:cubicBezTo>
                <a:cubicBezTo>
                  <a:pt x="1183" y="350"/>
                  <a:pt x="1181" y="347"/>
                  <a:pt x="1176" y="347"/>
                </a:cubicBezTo>
                <a:cubicBezTo>
                  <a:pt x="1175" y="347"/>
                  <a:pt x="1174" y="348"/>
                  <a:pt x="1173" y="348"/>
                </a:cubicBezTo>
                <a:lnTo>
                  <a:pt x="1173" y="357"/>
                </a:lnTo>
                <a:close/>
                <a:moveTo>
                  <a:pt x="7" y="80"/>
                </a:moveTo>
                <a:cubicBezTo>
                  <a:pt x="290" y="81"/>
                  <a:pt x="290" y="81"/>
                  <a:pt x="290" y="81"/>
                </a:cubicBezTo>
                <a:cubicBezTo>
                  <a:pt x="290" y="165"/>
                  <a:pt x="290" y="165"/>
                  <a:pt x="290" y="165"/>
                </a:cubicBezTo>
                <a:cubicBezTo>
                  <a:pt x="290" y="170"/>
                  <a:pt x="283" y="169"/>
                  <a:pt x="282" y="164"/>
                </a:cubicBezTo>
                <a:cubicBezTo>
                  <a:pt x="280" y="150"/>
                  <a:pt x="256" y="118"/>
                  <a:pt x="251" y="115"/>
                </a:cubicBezTo>
                <a:cubicBezTo>
                  <a:pt x="133" y="115"/>
                  <a:pt x="133" y="115"/>
                  <a:pt x="133" y="115"/>
                </a:cubicBezTo>
                <a:cubicBezTo>
                  <a:pt x="133" y="217"/>
                  <a:pt x="133" y="217"/>
                  <a:pt x="133" y="217"/>
                </a:cubicBezTo>
                <a:cubicBezTo>
                  <a:pt x="232" y="217"/>
                  <a:pt x="232" y="217"/>
                  <a:pt x="232" y="217"/>
                </a:cubicBezTo>
                <a:cubicBezTo>
                  <a:pt x="240" y="214"/>
                  <a:pt x="251" y="194"/>
                  <a:pt x="259" y="174"/>
                </a:cubicBezTo>
                <a:cubicBezTo>
                  <a:pt x="261" y="167"/>
                  <a:pt x="267" y="171"/>
                  <a:pt x="267" y="173"/>
                </a:cubicBezTo>
                <a:cubicBezTo>
                  <a:pt x="265" y="206"/>
                  <a:pt x="265" y="266"/>
                  <a:pt x="266" y="290"/>
                </a:cubicBezTo>
                <a:cubicBezTo>
                  <a:pt x="266" y="300"/>
                  <a:pt x="261" y="302"/>
                  <a:pt x="259" y="294"/>
                </a:cubicBezTo>
                <a:cubicBezTo>
                  <a:pt x="256" y="286"/>
                  <a:pt x="242" y="258"/>
                  <a:pt x="233" y="250"/>
                </a:cubicBezTo>
                <a:cubicBezTo>
                  <a:pt x="133" y="250"/>
                  <a:pt x="133" y="250"/>
                  <a:pt x="133" y="250"/>
                </a:cubicBezTo>
                <a:cubicBezTo>
                  <a:pt x="133" y="367"/>
                  <a:pt x="133" y="367"/>
                  <a:pt x="133" y="367"/>
                </a:cubicBezTo>
                <a:cubicBezTo>
                  <a:pt x="261" y="367"/>
                  <a:pt x="261" y="367"/>
                  <a:pt x="261" y="367"/>
                </a:cubicBezTo>
                <a:cubicBezTo>
                  <a:pt x="269" y="361"/>
                  <a:pt x="287" y="320"/>
                  <a:pt x="290" y="310"/>
                </a:cubicBezTo>
                <a:cubicBezTo>
                  <a:pt x="290" y="305"/>
                  <a:pt x="298" y="305"/>
                  <a:pt x="298" y="309"/>
                </a:cubicBezTo>
                <a:cubicBezTo>
                  <a:pt x="298" y="405"/>
                  <a:pt x="298" y="405"/>
                  <a:pt x="298" y="405"/>
                </a:cubicBezTo>
                <a:cubicBezTo>
                  <a:pt x="97" y="402"/>
                  <a:pt x="97" y="402"/>
                  <a:pt x="97" y="402"/>
                </a:cubicBezTo>
                <a:cubicBezTo>
                  <a:pt x="56" y="402"/>
                  <a:pt x="46" y="402"/>
                  <a:pt x="7" y="406"/>
                </a:cubicBezTo>
                <a:cubicBezTo>
                  <a:pt x="0" y="407"/>
                  <a:pt x="0" y="397"/>
                  <a:pt x="5" y="395"/>
                </a:cubicBezTo>
                <a:cubicBezTo>
                  <a:pt x="49" y="374"/>
                  <a:pt x="55" y="386"/>
                  <a:pt x="55" y="322"/>
                </a:cubicBezTo>
                <a:cubicBezTo>
                  <a:pt x="55" y="149"/>
                  <a:pt x="55" y="149"/>
                  <a:pt x="55" y="149"/>
                </a:cubicBezTo>
                <a:cubicBezTo>
                  <a:pt x="55" y="101"/>
                  <a:pt x="41" y="103"/>
                  <a:pt x="5" y="89"/>
                </a:cubicBezTo>
                <a:cubicBezTo>
                  <a:pt x="1" y="88"/>
                  <a:pt x="3" y="81"/>
                  <a:pt x="7" y="80"/>
                </a:cubicBezTo>
                <a:close/>
                <a:moveTo>
                  <a:pt x="358" y="88"/>
                </a:moveTo>
                <a:cubicBezTo>
                  <a:pt x="375" y="95"/>
                  <a:pt x="413" y="99"/>
                  <a:pt x="411" y="129"/>
                </a:cubicBezTo>
                <a:cubicBezTo>
                  <a:pt x="389" y="311"/>
                  <a:pt x="389" y="311"/>
                  <a:pt x="389" y="311"/>
                </a:cubicBezTo>
                <a:cubicBezTo>
                  <a:pt x="381" y="393"/>
                  <a:pt x="369" y="383"/>
                  <a:pt x="333" y="394"/>
                </a:cubicBezTo>
                <a:cubicBezTo>
                  <a:pt x="321" y="398"/>
                  <a:pt x="331" y="405"/>
                  <a:pt x="336" y="404"/>
                </a:cubicBezTo>
                <a:cubicBezTo>
                  <a:pt x="347" y="402"/>
                  <a:pt x="449" y="401"/>
                  <a:pt x="476" y="403"/>
                </a:cubicBezTo>
                <a:cubicBezTo>
                  <a:pt x="480" y="404"/>
                  <a:pt x="480" y="397"/>
                  <a:pt x="475" y="395"/>
                </a:cubicBezTo>
                <a:cubicBezTo>
                  <a:pt x="471" y="393"/>
                  <a:pt x="432" y="386"/>
                  <a:pt x="424" y="370"/>
                </a:cubicBezTo>
                <a:cubicBezTo>
                  <a:pt x="444" y="157"/>
                  <a:pt x="444" y="157"/>
                  <a:pt x="444" y="157"/>
                </a:cubicBezTo>
                <a:cubicBezTo>
                  <a:pt x="559" y="405"/>
                  <a:pt x="559" y="405"/>
                  <a:pt x="559" y="405"/>
                </a:cubicBezTo>
                <a:cubicBezTo>
                  <a:pt x="580" y="405"/>
                  <a:pt x="580" y="405"/>
                  <a:pt x="580" y="405"/>
                </a:cubicBezTo>
                <a:cubicBezTo>
                  <a:pt x="705" y="151"/>
                  <a:pt x="705" y="151"/>
                  <a:pt x="705" y="151"/>
                </a:cubicBezTo>
                <a:cubicBezTo>
                  <a:pt x="724" y="371"/>
                  <a:pt x="724" y="371"/>
                  <a:pt x="724" y="371"/>
                </a:cubicBezTo>
                <a:cubicBezTo>
                  <a:pt x="717" y="382"/>
                  <a:pt x="688" y="392"/>
                  <a:pt x="674" y="397"/>
                </a:cubicBezTo>
                <a:cubicBezTo>
                  <a:pt x="661" y="401"/>
                  <a:pt x="673" y="405"/>
                  <a:pt x="675" y="405"/>
                </a:cubicBezTo>
                <a:cubicBezTo>
                  <a:pt x="703" y="403"/>
                  <a:pt x="830" y="403"/>
                  <a:pt x="858" y="405"/>
                </a:cubicBezTo>
                <a:cubicBezTo>
                  <a:pt x="861" y="405"/>
                  <a:pt x="863" y="399"/>
                  <a:pt x="857" y="398"/>
                </a:cubicBezTo>
                <a:cubicBezTo>
                  <a:pt x="850" y="397"/>
                  <a:pt x="805" y="378"/>
                  <a:pt x="802" y="370"/>
                </a:cubicBezTo>
                <a:cubicBezTo>
                  <a:pt x="775" y="117"/>
                  <a:pt x="775" y="117"/>
                  <a:pt x="775" y="117"/>
                </a:cubicBezTo>
                <a:cubicBezTo>
                  <a:pt x="780" y="110"/>
                  <a:pt x="824" y="92"/>
                  <a:pt x="827" y="90"/>
                </a:cubicBezTo>
                <a:cubicBezTo>
                  <a:pt x="831" y="88"/>
                  <a:pt x="830" y="79"/>
                  <a:pt x="826" y="80"/>
                </a:cubicBezTo>
                <a:cubicBezTo>
                  <a:pt x="821" y="81"/>
                  <a:pt x="793" y="84"/>
                  <a:pt x="785" y="84"/>
                </a:cubicBezTo>
                <a:cubicBezTo>
                  <a:pt x="778" y="84"/>
                  <a:pt x="696" y="84"/>
                  <a:pt x="696" y="84"/>
                </a:cubicBezTo>
                <a:cubicBezTo>
                  <a:pt x="592" y="289"/>
                  <a:pt x="592" y="289"/>
                  <a:pt x="592" y="289"/>
                </a:cubicBezTo>
                <a:cubicBezTo>
                  <a:pt x="491" y="81"/>
                  <a:pt x="491" y="81"/>
                  <a:pt x="491" y="81"/>
                </a:cubicBezTo>
                <a:cubicBezTo>
                  <a:pt x="359" y="78"/>
                  <a:pt x="359" y="78"/>
                  <a:pt x="359" y="78"/>
                </a:cubicBezTo>
                <a:cubicBezTo>
                  <a:pt x="352" y="78"/>
                  <a:pt x="355" y="88"/>
                  <a:pt x="358" y="88"/>
                </a:cubicBezTo>
                <a:close/>
                <a:moveTo>
                  <a:pt x="1120" y="162"/>
                </a:moveTo>
                <a:cubicBezTo>
                  <a:pt x="1122" y="78"/>
                  <a:pt x="1122" y="78"/>
                  <a:pt x="1122" y="78"/>
                </a:cubicBezTo>
                <a:cubicBezTo>
                  <a:pt x="1085" y="74"/>
                  <a:pt x="993" y="59"/>
                  <a:pt x="917" y="115"/>
                </a:cubicBezTo>
                <a:cubicBezTo>
                  <a:pt x="838" y="173"/>
                  <a:pt x="816" y="322"/>
                  <a:pt x="919" y="389"/>
                </a:cubicBezTo>
                <a:cubicBezTo>
                  <a:pt x="987" y="433"/>
                  <a:pt x="1111" y="402"/>
                  <a:pt x="1121" y="398"/>
                </a:cubicBezTo>
                <a:cubicBezTo>
                  <a:pt x="1124" y="396"/>
                  <a:pt x="1129" y="393"/>
                  <a:pt x="1129" y="390"/>
                </a:cubicBezTo>
                <a:cubicBezTo>
                  <a:pt x="1129" y="386"/>
                  <a:pt x="1130" y="311"/>
                  <a:pt x="1130" y="308"/>
                </a:cubicBezTo>
                <a:cubicBezTo>
                  <a:pt x="1130" y="304"/>
                  <a:pt x="1124" y="305"/>
                  <a:pt x="1121" y="309"/>
                </a:cubicBezTo>
                <a:cubicBezTo>
                  <a:pt x="1119" y="312"/>
                  <a:pt x="1105" y="366"/>
                  <a:pt x="1091" y="372"/>
                </a:cubicBezTo>
                <a:cubicBezTo>
                  <a:pt x="1062" y="387"/>
                  <a:pt x="992" y="397"/>
                  <a:pt x="956" y="322"/>
                </a:cubicBezTo>
                <a:cubicBezTo>
                  <a:pt x="932" y="273"/>
                  <a:pt x="931" y="207"/>
                  <a:pt x="966" y="147"/>
                </a:cubicBezTo>
                <a:cubicBezTo>
                  <a:pt x="1002" y="84"/>
                  <a:pt x="1070" y="102"/>
                  <a:pt x="1078" y="107"/>
                </a:cubicBezTo>
                <a:cubicBezTo>
                  <a:pt x="1093" y="116"/>
                  <a:pt x="1103" y="136"/>
                  <a:pt x="1110" y="161"/>
                </a:cubicBezTo>
                <a:cubicBezTo>
                  <a:pt x="1112" y="171"/>
                  <a:pt x="1119" y="169"/>
                  <a:pt x="1120" y="162"/>
                </a:cubicBezTo>
                <a:close/>
                <a:moveTo>
                  <a:pt x="1156" y="43"/>
                </a:moveTo>
                <a:cubicBezTo>
                  <a:pt x="1207" y="14"/>
                  <a:pt x="1210" y="63"/>
                  <a:pt x="1195" y="81"/>
                </a:cubicBezTo>
                <a:cubicBezTo>
                  <a:pt x="1181" y="99"/>
                  <a:pt x="1162" y="121"/>
                  <a:pt x="1142" y="137"/>
                </a:cubicBezTo>
                <a:cubicBezTo>
                  <a:pt x="1142" y="152"/>
                  <a:pt x="1142" y="152"/>
                  <a:pt x="1142" y="152"/>
                </a:cubicBezTo>
                <a:cubicBezTo>
                  <a:pt x="1153" y="152"/>
                  <a:pt x="1229" y="152"/>
                  <a:pt x="1242" y="153"/>
                </a:cubicBezTo>
                <a:cubicBezTo>
                  <a:pt x="1242" y="153"/>
                  <a:pt x="1242" y="110"/>
                  <a:pt x="1242" y="107"/>
                </a:cubicBezTo>
                <a:cubicBezTo>
                  <a:pt x="1242" y="103"/>
                  <a:pt x="1240" y="102"/>
                  <a:pt x="1238" y="105"/>
                </a:cubicBezTo>
                <a:cubicBezTo>
                  <a:pt x="1235" y="109"/>
                  <a:pt x="1227" y="125"/>
                  <a:pt x="1222" y="126"/>
                </a:cubicBezTo>
                <a:cubicBezTo>
                  <a:pt x="1223" y="126"/>
                  <a:pt x="1179" y="126"/>
                  <a:pt x="1179" y="126"/>
                </a:cubicBezTo>
                <a:cubicBezTo>
                  <a:pt x="1179" y="126"/>
                  <a:pt x="1207" y="104"/>
                  <a:pt x="1221" y="90"/>
                </a:cubicBezTo>
                <a:cubicBezTo>
                  <a:pt x="1248" y="63"/>
                  <a:pt x="1241" y="37"/>
                  <a:pt x="1229" y="25"/>
                </a:cubicBezTo>
                <a:cubicBezTo>
                  <a:pt x="1217" y="13"/>
                  <a:pt x="1183" y="0"/>
                  <a:pt x="1145" y="36"/>
                </a:cubicBezTo>
                <a:cubicBezTo>
                  <a:pt x="1142" y="43"/>
                  <a:pt x="1148" y="48"/>
                  <a:pt x="1156" y="4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lvl="0"/>
            <a:endParaRPr lang="en-US"/>
          </a:p>
        </p:txBody>
      </p:sp>
      <p:pic>
        <p:nvPicPr>
          <p:cNvPr id="14" name="VCE-Small" descr="\\sfp\clients\VCE\4-03236_VCEKeynoteTemplates_Moog\Art\Logos\VCE-Logo.e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4268" y="176110"/>
            <a:ext cx="473879" cy="47548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37"/>
          <p:cNvSpPr txBox="1">
            <a:spLocks noChangeArrowheads="1"/>
          </p:cNvSpPr>
          <p:nvPr userDrawn="1"/>
        </p:nvSpPr>
        <p:spPr bwMode="auto">
          <a:xfrm>
            <a:off x="793724" y="4920348"/>
            <a:ext cx="2306405" cy="198438"/>
          </a:xfrm>
          <a:prstGeom prst="rect">
            <a:avLst/>
          </a:prstGeom>
          <a:noFill/>
          <a:ln w="9525">
            <a:noFill/>
            <a:miter lim="800000"/>
            <a:headEnd/>
            <a:tailEnd/>
          </a:ln>
          <a:effectLst/>
        </p:spPr>
        <p:txBody>
          <a:bodyPr lIns="68574" tIns="0" rIns="68574" bIns="0" anchor="ctr" anchorCtr="0">
            <a:noAutofit/>
          </a:bodyPr>
          <a:lstStyle/>
          <a:p>
            <a:pPr algn="l" eaLnBrk="0" hangingPunct="0">
              <a:lnSpc>
                <a:spcPct val="101000"/>
              </a:lnSpc>
              <a:spcBef>
                <a:spcPct val="50000"/>
              </a:spcBef>
              <a:defRPr/>
            </a:pPr>
            <a:r>
              <a:rPr lang="en-US" sz="700" kern="1200" baseline="0" dirty="0" smtClean="0">
                <a:solidFill>
                  <a:schemeClr val="tx2"/>
                </a:solidFill>
                <a:latin typeface="+mn-lt"/>
                <a:ea typeface="+mn-ea"/>
                <a:cs typeface="+mn-cs"/>
              </a:rPr>
              <a:t>© 2014 VCE Company, LLC. All rights reserved.</a:t>
            </a:r>
            <a:endParaRPr lang="en-US" sz="700" b="0" dirty="0">
              <a:solidFill>
                <a:schemeClr val="tx2"/>
              </a:solidFill>
              <a:latin typeface="Arial"/>
              <a:ea typeface="ＭＳ Ｐゴシック" pitchFamily="33" charset="-128"/>
              <a:cs typeface="Arial"/>
            </a:endParaRPr>
          </a:p>
        </p:txBody>
      </p:sp>
    </p:spTree>
    <p:extLst>
      <p:ext uri="{BB962C8B-B14F-4D97-AF65-F5344CB8AC3E}">
        <p14:creationId xmlns:p14="http://schemas.microsoft.com/office/powerpoint/2010/main" val="104738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3" name="Title Placeholder 1"/>
          <p:cNvSpPr>
            <a:spLocks noGrp="1"/>
          </p:cNvSpPr>
          <p:nvPr>
            <p:ph type="title"/>
          </p:nvPr>
        </p:nvSpPr>
        <p:spPr>
          <a:xfrm>
            <a:off x="291714" y="183685"/>
            <a:ext cx="8577650" cy="586650"/>
          </a:xfrm>
          <a:prstGeom prst="rect">
            <a:avLst/>
          </a:prstGeom>
        </p:spPr>
        <p:txBody>
          <a:bodyPr anchor="t"/>
          <a:lstStyle/>
          <a:p>
            <a:pPr marL="0" lvl="0"/>
            <a:r>
              <a:rPr lang="en-US" dirty="0" smtClean="0"/>
              <a:t>Click to edit Master title style</a:t>
            </a:r>
            <a:endParaRPr lang="en-US" dirty="0"/>
          </a:p>
        </p:txBody>
      </p:sp>
      <p:sp>
        <p:nvSpPr>
          <p:cNvPr id="3" name="Content Placeholder 2"/>
          <p:cNvSpPr>
            <a:spLocks noGrp="1"/>
          </p:cNvSpPr>
          <p:nvPr>
            <p:ph sz="quarter" idx="14"/>
          </p:nvPr>
        </p:nvSpPr>
        <p:spPr>
          <a:xfrm>
            <a:off x="291714" y="1182291"/>
            <a:ext cx="8577649" cy="1535292"/>
          </a:xfrm>
          <a:prstGeom prst="rect">
            <a:avLst/>
          </a:prstGeom>
        </p:spPr>
        <p:txBody>
          <a:bodyPr/>
          <a:lstStyle>
            <a:lvl1pPr marL="0" indent="0">
              <a:buNone/>
              <a:defRPr/>
            </a:lvl1pPr>
            <a:lvl2pPr marL="342900" indent="-169069">
              <a:buFont typeface="Wingdings" pitchFamily="2" charset="2"/>
              <a:buChar char="§"/>
              <a:tabLst>
                <a:tab pos="342900" algn="l"/>
              </a:tabLst>
              <a:defRPr/>
            </a:lvl2pPr>
            <a:lvl3pPr marL="516731" indent="-173831">
              <a:buFont typeface="Wingdings" pitchFamily="2" charset="2"/>
              <a:buChar char="§"/>
              <a:defRPr/>
            </a:lvl3pPr>
            <a:lvl4pPr marL="685800" indent="-169069">
              <a:buFont typeface="Wingdings" pitchFamily="2" charset="2"/>
              <a:buChar char="§"/>
              <a:defRPr sz="1600"/>
            </a:lvl4pPr>
            <a:lvl5pPr marL="859631" indent="-173831">
              <a:buFont typeface="Wingdings" pitchFamily="2" charset="2"/>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30595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ubtitle, and Content">
    <p:spTree>
      <p:nvGrpSpPr>
        <p:cNvPr id="1" name=""/>
        <p:cNvGrpSpPr/>
        <p:nvPr/>
      </p:nvGrpSpPr>
      <p:grpSpPr>
        <a:xfrm>
          <a:off x="0" y="0"/>
          <a:ext cx="0" cy="0"/>
          <a:chOff x="0" y="0"/>
          <a:chExt cx="0" cy="0"/>
        </a:xfrm>
      </p:grpSpPr>
      <p:sp>
        <p:nvSpPr>
          <p:cNvPr id="23" name="Title Placeholder 1"/>
          <p:cNvSpPr>
            <a:spLocks noGrp="1"/>
          </p:cNvSpPr>
          <p:nvPr>
            <p:ph type="title"/>
          </p:nvPr>
        </p:nvSpPr>
        <p:spPr>
          <a:xfrm>
            <a:off x="291714" y="183685"/>
            <a:ext cx="8577650" cy="586650"/>
          </a:xfrm>
          <a:prstGeom prst="rect">
            <a:avLst/>
          </a:prstGeom>
        </p:spPr>
        <p:txBody>
          <a:bodyPr anchor="t"/>
          <a:lstStyle/>
          <a:p>
            <a:pPr marL="0" lvl="0"/>
            <a:r>
              <a:rPr lang="en-US" dirty="0" smtClean="0"/>
              <a:t>Click to edit Master title style</a:t>
            </a:r>
            <a:endParaRPr lang="en-US" dirty="0"/>
          </a:p>
        </p:txBody>
      </p:sp>
      <p:sp>
        <p:nvSpPr>
          <p:cNvPr id="6" name="Text Placeholder 5"/>
          <p:cNvSpPr>
            <a:spLocks noGrp="1"/>
          </p:cNvSpPr>
          <p:nvPr>
            <p:ph type="body" sz="quarter" idx="15" hasCustomPrompt="1"/>
          </p:nvPr>
        </p:nvSpPr>
        <p:spPr>
          <a:xfrm>
            <a:off x="292099" y="675201"/>
            <a:ext cx="8577252" cy="341632"/>
          </a:xfrm>
          <a:prstGeom prst="rect">
            <a:avLst/>
          </a:prstGeom>
        </p:spPr>
        <p:txBody>
          <a:bodyPr lIns="91440"/>
          <a:lstStyle>
            <a:lvl1pPr marL="0" indent="0">
              <a:buNone/>
              <a:defRPr sz="1800" cap="all" baseline="0">
                <a:solidFill>
                  <a:schemeClr val="tx2"/>
                </a:solidFill>
              </a:defRPr>
            </a:lvl1pPr>
          </a:lstStyle>
          <a:p>
            <a:pPr lvl="0"/>
            <a:r>
              <a:rPr lang="en-US" dirty="0" smtClean="0"/>
              <a:t>CLICK TO EDIT MASTER SUBTITLE STYLES</a:t>
            </a:r>
            <a:endParaRPr lang="en-US" dirty="0"/>
          </a:p>
        </p:txBody>
      </p:sp>
      <p:sp>
        <p:nvSpPr>
          <p:cNvPr id="3" name="Text Placeholder 2"/>
          <p:cNvSpPr>
            <a:spLocks noGrp="1"/>
          </p:cNvSpPr>
          <p:nvPr>
            <p:ph type="body" sz="quarter" idx="16"/>
          </p:nvPr>
        </p:nvSpPr>
        <p:spPr>
          <a:xfrm>
            <a:off x="292098" y="1183297"/>
            <a:ext cx="8580613" cy="123059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9774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369" userDrawn="1">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Layout">
    <p:spTree>
      <p:nvGrpSpPr>
        <p:cNvPr id="1" name=""/>
        <p:cNvGrpSpPr/>
        <p:nvPr/>
      </p:nvGrpSpPr>
      <p:grpSpPr>
        <a:xfrm>
          <a:off x="0" y="0"/>
          <a:ext cx="0" cy="0"/>
          <a:chOff x="0" y="0"/>
          <a:chExt cx="0" cy="0"/>
        </a:xfrm>
      </p:grpSpPr>
      <p:sp>
        <p:nvSpPr>
          <p:cNvPr id="24" name="Title Placeholder 1"/>
          <p:cNvSpPr>
            <a:spLocks noGrp="1"/>
          </p:cNvSpPr>
          <p:nvPr>
            <p:ph type="title"/>
          </p:nvPr>
        </p:nvSpPr>
        <p:spPr>
          <a:xfrm>
            <a:off x="291713" y="183685"/>
            <a:ext cx="8580999" cy="586650"/>
          </a:xfrm>
          <a:prstGeom prst="rect">
            <a:avLst/>
          </a:prstGeom>
        </p:spPr>
        <p:txBody>
          <a:bodyPr anchor="t"/>
          <a:lstStyle/>
          <a:p>
            <a:pPr marL="0" lvl="0"/>
            <a:r>
              <a:rPr lang="en-US" dirty="0" smtClean="0"/>
              <a:t>Click to edit Master title style</a:t>
            </a:r>
            <a:endParaRPr lang="en-US" dirty="0"/>
          </a:p>
        </p:txBody>
      </p:sp>
      <p:sp>
        <p:nvSpPr>
          <p:cNvPr id="25" name="Text Placeholder 2"/>
          <p:cNvSpPr>
            <a:spLocks noGrp="1"/>
          </p:cNvSpPr>
          <p:nvPr>
            <p:ph type="body" sz="quarter" idx="16"/>
          </p:nvPr>
        </p:nvSpPr>
        <p:spPr>
          <a:xfrm>
            <a:off x="291712" y="1183297"/>
            <a:ext cx="4127887" cy="150066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Text Placeholder 2"/>
          <p:cNvSpPr>
            <a:spLocks noGrp="1"/>
          </p:cNvSpPr>
          <p:nvPr>
            <p:ph type="body" sz="quarter" idx="17"/>
          </p:nvPr>
        </p:nvSpPr>
        <p:spPr>
          <a:xfrm>
            <a:off x="4580878" y="1183297"/>
            <a:ext cx="4288486" cy="150066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6014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Title Placeholder 1"/>
          <p:cNvSpPr>
            <a:spLocks noGrp="1"/>
          </p:cNvSpPr>
          <p:nvPr>
            <p:ph type="title"/>
          </p:nvPr>
        </p:nvSpPr>
        <p:spPr>
          <a:xfrm>
            <a:off x="291714" y="183685"/>
            <a:ext cx="8577650" cy="586650"/>
          </a:xfrm>
          <a:prstGeom prst="rect">
            <a:avLst/>
          </a:prstGeom>
        </p:spPr>
        <p:txBody>
          <a:bodyPr anchor="t"/>
          <a:lstStyle/>
          <a:p>
            <a:pPr marL="0" lvl="0"/>
            <a:r>
              <a:rPr lang="en-US" dirty="0" smtClean="0"/>
              <a:t>Click to edit Master title style</a:t>
            </a:r>
            <a:endParaRPr lang="en-US" dirty="0"/>
          </a:p>
        </p:txBody>
      </p:sp>
    </p:spTree>
    <p:extLst>
      <p:ext uri="{BB962C8B-B14F-4D97-AF65-F5344CB8AC3E}">
        <p14:creationId xmlns:p14="http://schemas.microsoft.com/office/powerpoint/2010/main" val="414116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only">
    <p:spTree>
      <p:nvGrpSpPr>
        <p:cNvPr id="1" name=""/>
        <p:cNvGrpSpPr/>
        <p:nvPr/>
      </p:nvGrpSpPr>
      <p:grpSpPr>
        <a:xfrm>
          <a:off x="0" y="0"/>
          <a:ext cx="0" cy="0"/>
          <a:chOff x="0" y="0"/>
          <a:chExt cx="0" cy="0"/>
        </a:xfrm>
      </p:grpSpPr>
      <p:sp>
        <p:nvSpPr>
          <p:cNvPr id="23" name="Title Placeholder 1"/>
          <p:cNvSpPr>
            <a:spLocks noGrp="1"/>
          </p:cNvSpPr>
          <p:nvPr>
            <p:ph type="title"/>
          </p:nvPr>
        </p:nvSpPr>
        <p:spPr>
          <a:xfrm>
            <a:off x="291714" y="183685"/>
            <a:ext cx="8577650" cy="586650"/>
          </a:xfrm>
          <a:prstGeom prst="rect">
            <a:avLst/>
          </a:prstGeom>
        </p:spPr>
        <p:txBody>
          <a:bodyPr anchor="t"/>
          <a:lstStyle/>
          <a:p>
            <a:pPr marL="0" lvl="0"/>
            <a:r>
              <a:rPr lang="en-US" dirty="0" smtClean="0"/>
              <a:t>Click to edit Master title style</a:t>
            </a:r>
            <a:endParaRPr lang="en-US" dirty="0"/>
          </a:p>
        </p:txBody>
      </p:sp>
      <p:sp>
        <p:nvSpPr>
          <p:cNvPr id="27" name="Text Placeholder 5"/>
          <p:cNvSpPr>
            <a:spLocks noGrp="1"/>
          </p:cNvSpPr>
          <p:nvPr>
            <p:ph type="body" sz="quarter" idx="15" hasCustomPrompt="1"/>
          </p:nvPr>
        </p:nvSpPr>
        <p:spPr>
          <a:xfrm>
            <a:off x="292099" y="675201"/>
            <a:ext cx="8577252" cy="341632"/>
          </a:xfrm>
          <a:prstGeom prst="rect">
            <a:avLst/>
          </a:prstGeom>
        </p:spPr>
        <p:txBody>
          <a:bodyPr lIns="91440"/>
          <a:lstStyle>
            <a:lvl1pPr marL="0" indent="0">
              <a:buNone/>
              <a:defRPr sz="1800" cap="all" baseline="0">
                <a:solidFill>
                  <a:schemeClr val="tx2"/>
                </a:solidFill>
              </a:defRPr>
            </a:lvl1pPr>
          </a:lstStyle>
          <a:p>
            <a:pPr lvl="0"/>
            <a:r>
              <a:rPr lang="en-US" dirty="0" smtClean="0"/>
              <a:t>CLICK TO EDIT MASTER SUBTITLE STYLES</a:t>
            </a:r>
            <a:endParaRPr lang="en-US" dirty="0"/>
          </a:p>
        </p:txBody>
      </p:sp>
    </p:spTree>
    <p:extLst>
      <p:ext uri="{BB962C8B-B14F-4D97-AF65-F5344CB8AC3E}">
        <p14:creationId xmlns:p14="http://schemas.microsoft.com/office/powerpoint/2010/main" val="203282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extLst mod="1">
    <p:ext uri="{DCECCB84-F9BA-43D5-87BE-67443E8EF086}">
      <p15:sldGuideLst xmlns="" xmlns:p15="http://schemas.microsoft.com/office/powerpoint/2012/main">
        <p15:guide id="1" orient="horz" pos="369"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37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and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VMware_Logo"/>
          <p:cNvSpPr>
            <a:spLocks noChangeAspect="1" noEditPoints="1"/>
          </p:cNvSpPr>
          <p:nvPr userDrawn="1"/>
        </p:nvSpPr>
        <p:spPr bwMode="auto">
          <a:xfrm>
            <a:off x="8192098" y="4728819"/>
            <a:ext cx="740664" cy="115051"/>
          </a:xfrm>
          <a:custGeom>
            <a:avLst/>
            <a:gdLst>
              <a:gd name="T0" fmla="*/ 279 w 722"/>
              <a:gd name="T1" fmla="*/ 12 h 112"/>
              <a:gd name="T2" fmla="*/ 321 w 722"/>
              <a:gd name="T3" fmla="*/ 86 h 112"/>
              <a:gd name="T4" fmla="*/ 355 w 722"/>
              <a:gd name="T5" fmla="*/ 4 h 112"/>
              <a:gd name="T6" fmla="*/ 416 w 722"/>
              <a:gd name="T7" fmla="*/ 10 h 112"/>
              <a:gd name="T8" fmla="*/ 430 w 722"/>
              <a:gd name="T9" fmla="*/ 16 h 112"/>
              <a:gd name="T10" fmla="*/ 389 w 722"/>
              <a:gd name="T11" fmla="*/ 111 h 112"/>
              <a:gd name="T12" fmla="*/ 329 w 722"/>
              <a:gd name="T13" fmla="*/ 104 h 112"/>
              <a:gd name="T14" fmla="*/ 311 w 722"/>
              <a:gd name="T15" fmla="*/ 104 h 112"/>
              <a:gd name="T16" fmla="*/ 549 w 722"/>
              <a:gd name="T17" fmla="*/ 111 h 112"/>
              <a:gd name="T18" fmla="*/ 593 w 722"/>
              <a:gd name="T19" fmla="*/ 20 h 112"/>
              <a:gd name="T20" fmla="*/ 557 w 722"/>
              <a:gd name="T21" fmla="*/ 30 h 112"/>
              <a:gd name="T22" fmla="*/ 541 w 722"/>
              <a:gd name="T23" fmla="*/ 12 h 112"/>
              <a:gd name="T24" fmla="*/ 647 w 722"/>
              <a:gd name="T25" fmla="*/ 17 h 112"/>
              <a:gd name="T26" fmla="*/ 688 w 722"/>
              <a:gd name="T27" fmla="*/ 96 h 112"/>
              <a:gd name="T28" fmla="*/ 680 w 722"/>
              <a:gd name="T29" fmla="*/ 86 h 112"/>
              <a:gd name="T30" fmla="*/ 688 w 722"/>
              <a:gd name="T31" fmla="*/ 63 h 112"/>
              <a:gd name="T32" fmla="*/ 599 w 722"/>
              <a:gd name="T33" fmla="*/ 58 h 112"/>
              <a:gd name="T34" fmla="*/ 508 w 722"/>
              <a:gd name="T35" fmla="*/ 71 h 112"/>
              <a:gd name="T36" fmla="*/ 447 w 722"/>
              <a:gd name="T37" fmla="*/ 78 h 112"/>
              <a:gd name="T38" fmla="*/ 508 w 722"/>
              <a:gd name="T39" fmla="*/ 71 h 112"/>
              <a:gd name="T40" fmla="*/ 508 w 722"/>
              <a:gd name="T41" fmla="*/ 94 h 112"/>
              <a:gd name="T42" fmla="*/ 522 w 722"/>
              <a:gd name="T43" fmla="*/ 103 h 112"/>
              <a:gd name="T44" fmla="*/ 478 w 722"/>
              <a:gd name="T45" fmla="*/ 4 h 112"/>
              <a:gd name="T46" fmla="*/ 450 w 722"/>
              <a:gd name="T47" fmla="*/ 23 h 112"/>
              <a:gd name="T48" fmla="*/ 508 w 722"/>
              <a:gd name="T49" fmla="*/ 46 h 112"/>
              <a:gd name="T50" fmla="*/ 431 w 722"/>
              <a:gd name="T51" fmla="*/ 79 h 112"/>
              <a:gd name="T52" fmla="*/ 11 w 722"/>
              <a:gd name="T53" fmla="*/ 4 h 112"/>
              <a:gd name="T54" fmla="*/ 57 w 722"/>
              <a:gd name="T55" fmla="*/ 112 h 112"/>
              <a:gd name="T56" fmla="*/ 111 w 722"/>
              <a:gd name="T57" fmla="*/ 29 h 112"/>
              <a:gd name="T58" fmla="*/ 131 w 722"/>
              <a:gd name="T59" fmla="*/ 112 h 112"/>
              <a:gd name="T60" fmla="*/ 163 w 722"/>
              <a:gd name="T61" fmla="*/ 29 h 112"/>
              <a:gd name="T62" fmla="*/ 194 w 722"/>
              <a:gd name="T63" fmla="*/ 112 h 112"/>
              <a:gd name="T64" fmla="*/ 226 w 722"/>
              <a:gd name="T65" fmla="*/ 29 h 112"/>
              <a:gd name="T66" fmla="*/ 257 w 722"/>
              <a:gd name="T67" fmla="*/ 112 h 112"/>
              <a:gd name="T68" fmla="*/ 235 w 722"/>
              <a:gd name="T69" fmla="*/ 2 h 112"/>
              <a:gd name="T70" fmla="*/ 139 w 722"/>
              <a:gd name="T71" fmla="*/ 16 h 112"/>
              <a:gd name="T72" fmla="*/ 57 w 722"/>
              <a:gd name="T73" fmla="*/ 74 h 112"/>
              <a:gd name="T74" fmla="*/ 709 w 722"/>
              <a:gd name="T75" fmla="*/ 28 h 112"/>
              <a:gd name="T76" fmla="*/ 709 w 722"/>
              <a:gd name="T77" fmla="*/ 6 h 112"/>
              <a:gd name="T78" fmla="*/ 696 w 722"/>
              <a:gd name="T79" fmla="*/ 17 h 112"/>
              <a:gd name="T80" fmla="*/ 722 w 722"/>
              <a:gd name="T81" fmla="*/ 17 h 112"/>
              <a:gd name="T82" fmla="*/ 696 w 722"/>
              <a:gd name="T83" fmla="*/ 17 h 112"/>
              <a:gd name="T84" fmla="*/ 707 w 722"/>
              <a:gd name="T85" fmla="*/ 13 h 112"/>
              <a:gd name="T86" fmla="*/ 712 w 722"/>
              <a:gd name="T87" fmla="*/ 15 h 112"/>
              <a:gd name="T88" fmla="*/ 704 w 722"/>
              <a:gd name="T89" fmla="*/ 22 h 112"/>
              <a:gd name="T90" fmla="*/ 707 w 722"/>
              <a:gd name="T91" fmla="*/ 19 h 112"/>
              <a:gd name="T92" fmla="*/ 713 w 722"/>
              <a:gd name="T93" fmla="*/ 23 h 112"/>
              <a:gd name="T94" fmla="*/ 712 w 722"/>
              <a:gd name="T95" fmla="*/ 18 h 112"/>
              <a:gd name="T96" fmla="*/ 714 w 722"/>
              <a:gd name="T97" fmla="*/ 12 h 112"/>
              <a:gd name="T98" fmla="*/ 704 w 722"/>
              <a:gd name="T99" fmla="*/ 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2" h="112">
                <a:moveTo>
                  <a:pt x="311" y="104"/>
                </a:moveTo>
                <a:cubicBezTo>
                  <a:pt x="280" y="16"/>
                  <a:pt x="280" y="16"/>
                  <a:pt x="280" y="16"/>
                </a:cubicBezTo>
                <a:cubicBezTo>
                  <a:pt x="279" y="15"/>
                  <a:pt x="279" y="13"/>
                  <a:pt x="279" y="12"/>
                </a:cubicBezTo>
                <a:cubicBezTo>
                  <a:pt x="279" y="8"/>
                  <a:pt x="282" y="4"/>
                  <a:pt x="287" y="4"/>
                </a:cubicBezTo>
                <a:cubicBezTo>
                  <a:pt x="291" y="4"/>
                  <a:pt x="293" y="7"/>
                  <a:pt x="294" y="11"/>
                </a:cubicBezTo>
                <a:cubicBezTo>
                  <a:pt x="321" y="86"/>
                  <a:pt x="321" y="86"/>
                  <a:pt x="321" y="86"/>
                </a:cubicBezTo>
                <a:cubicBezTo>
                  <a:pt x="347" y="11"/>
                  <a:pt x="347" y="11"/>
                  <a:pt x="347" y="11"/>
                </a:cubicBezTo>
                <a:cubicBezTo>
                  <a:pt x="348" y="7"/>
                  <a:pt x="350" y="4"/>
                  <a:pt x="354" y="4"/>
                </a:cubicBezTo>
                <a:cubicBezTo>
                  <a:pt x="355" y="4"/>
                  <a:pt x="355" y="4"/>
                  <a:pt x="355" y="4"/>
                </a:cubicBezTo>
                <a:cubicBezTo>
                  <a:pt x="360" y="4"/>
                  <a:pt x="362" y="7"/>
                  <a:pt x="363" y="11"/>
                </a:cubicBezTo>
                <a:cubicBezTo>
                  <a:pt x="389" y="86"/>
                  <a:pt x="389" y="86"/>
                  <a:pt x="389" y="86"/>
                </a:cubicBezTo>
                <a:cubicBezTo>
                  <a:pt x="416" y="10"/>
                  <a:pt x="416" y="10"/>
                  <a:pt x="416" y="10"/>
                </a:cubicBezTo>
                <a:cubicBezTo>
                  <a:pt x="417" y="7"/>
                  <a:pt x="419" y="4"/>
                  <a:pt x="423" y="4"/>
                </a:cubicBezTo>
                <a:cubicBezTo>
                  <a:pt x="428" y="4"/>
                  <a:pt x="431" y="8"/>
                  <a:pt x="431" y="12"/>
                </a:cubicBezTo>
                <a:cubicBezTo>
                  <a:pt x="431" y="13"/>
                  <a:pt x="430" y="15"/>
                  <a:pt x="430" y="16"/>
                </a:cubicBezTo>
                <a:cubicBezTo>
                  <a:pt x="398" y="104"/>
                  <a:pt x="398" y="104"/>
                  <a:pt x="398" y="104"/>
                </a:cubicBezTo>
                <a:cubicBezTo>
                  <a:pt x="397" y="108"/>
                  <a:pt x="393" y="111"/>
                  <a:pt x="390" y="111"/>
                </a:cubicBezTo>
                <a:cubicBezTo>
                  <a:pt x="389" y="111"/>
                  <a:pt x="389" y="111"/>
                  <a:pt x="389" y="111"/>
                </a:cubicBezTo>
                <a:cubicBezTo>
                  <a:pt x="385" y="111"/>
                  <a:pt x="382" y="108"/>
                  <a:pt x="381" y="104"/>
                </a:cubicBezTo>
                <a:cubicBezTo>
                  <a:pt x="355" y="29"/>
                  <a:pt x="355" y="29"/>
                  <a:pt x="355" y="29"/>
                </a:cubicBezTo>
                <a:cubicBezTo>
                  <a:pt x="329" y="104"/>
                  <a:pt x="329" y="104"/>
                  <a:pt x="329" y="104"/>
                </a:cubicBezTo>
                <a:cubicBezTo>
                  <a:pt x="327" y="108"/>
                  <a:pt x="324" y="111"/>
                  <a:pt x="320" y="111"/>
                </a:cubicBezTo>
                <a:cubicBezTo>
                  <a:pt x="320" y="111"/>
                  <a:pt x="320" y="111"/>
                  <a:pt x="320" y="111"/>
                </a:cubicBezTo>
                <a:cubicBezTo>
                  <a:pt x="316" y="111"/>
                  <a:pt x="313" y="108"/>
                  <a:pt x="311" y="104"/>
                </a:cubicBezTo>
                <a:close/>
                <a:moveTo>
                  <a:pt x="541" y="12"/>
                </a:moveTo>
                <a:cubicBezTo>
                  <a:pt x="541" y="103"/>
                  <a:pt x="541" y="103"/>
                  <a:pt x="541" y="103"/>
                </a:cubicBezTo>
                <a:cubicBezTo>
                  <a:pt x="541" y="107"/>
                  <a:pt x="545" y="111"/>
                  <a:pt x="549" y="111"/>
                </a:cubicBezTo>
                <a:cubicBezTo>
                  <a:pt x="553" y="111"/>
                  <a:pt x="557" y="107"/>
                  <a:pt x="557" y="103"/>
                </a:cubicBezTo>
                <a:cubicBezTo>
                  <a:pt x="557" y="68"/>
                  <a:pt x="557" y="68"/>
                  <a:pt x="557" y="68"/>
                </a:cubicBezTo>
                <a:cubicBezTo>
                  <a:pt x="557" y="38"/>
                  <a:pt x="573" y="22"/>
                  <a:pt x="593" y="20"/>
                </a:cubicBezTo>
                <a:cubicBezTo>
                  <a:pt x="597" y="19"/>
                  <a:pt x="600" y="16"/>
                  <a:pt x="600" y="12"/>
                </a:cubicBezTo>
                <a:cubicBezTo>
                  <a:pt x="600" y="8"/>
                  <a:pt x="597" y="4"/>
                  <a:pt x="592" y="4"/>
                </a:cubicBezTo>
                <a:cubicBezTo>
                  <a:pt x="581" y="4"/>
                  <a:pt x="564" y="13"/>
                  <a:pt x="557" y="30"/>
                </a:cubicBezTo>
                <a:cubicBezTo>
                  <a:pt x="557" y="12"/>
                  <a:pt x="557" y="12"/>
                  <a:pt x="557" y="12"/>
                </a:cubicBezTo>
                <a:cubicBezTo>
                  <a:pt x="557" y="8"/>
                  <a:pt x="553" y="4"/>
                  <a:pt x="549" y="4"/>
                </a:cubicBezTo>
                <a:cubicBezTo>
                  <a:pt x="545" y="4"/>
                  <a:pt x="541" y="8"/>
                  <a:pt x="541" y="12"/>
                </a:cubicBezTo>
                <a:close/>
                <a:moveTo>
                  <a:pt x="680" y="52"/>
                </a:moveTo>
                <a:cubicBezTo>
                  <a:pt x="614" y="52"/>
                  <a:pt x="614" y="52"/>
                  <a:pt x="614" y="52"/>
                </a:cubicBezTo>
                <a:cubicBezTo>
                  <a:pt x="616" y="32"/>
                  <a:pt x="630" y="17"/>
                  <a:pt x="647" y="17"/>
                </a:cubicBezTo>
                <a:cubicBezTo>
                  <a:pt x="668" y="17"/>
                  <a:pt x="678" y="33"/>
                  <a:pt x="680" y="52"/>
                </a:cubicBezTo>
                <a:close/>
                <a:moveTo>
                  <a:pt x="650" y="112"/>
                </a:moveTo>
                <a:cubicBezTo>
                  <a:pt x="667" y="112"/>
                  <a:pt x="679" y="105"/>
                  <a:pt x="688" y="96"/>
                </a:cubicBezTo>
                <a:cubicBezTo>
                  <a:pt x="690" y="95"/>
                  <a:pt x="691" y="93"/>
                  <a:pt x="691" y="91"/>
                </a:cubicBezTo>
                <a:cubicBezTo>
                  <a:pt x="691" y="88"/>
                  <a:pt x="688" y="85"/>
                  <a:pt x="684" y="85"/>
                </a:cubicBezTo>
                <a:cubicBezTo>
                  <a:pt x="682" y="85"/>
                  <a:pt x="681" y="85"/>
                  <a:pt x="680" y="86"/>
                </a:cubicBezTo>
                <a:cubicBezTo>
                  <a:pt x="672" y="93"/>
                  <a:pt x="663" y="98"/>
                  <a:pt x="650" y="98"/>
                </a:cubicBezTo>
                <a:cubicBezTo>
                  <a:pt x="632" y="98"/>
                  <a:pt x="616" y="86"/>
                  <a:pt x="614" y="63"/>
                </a:cubicBezTo>
                <a:cubicBezTo>
                  <a:pt x="688" y="63"/>
                  <a:pt x="688" y="63"/>
                  <a:pt x="688" y="63"/>
                </a:cubicBezTo>
                <a:cubicBezTo>
                  <a:pt x="692" y="63"/>
                  <a:pt x="695" y="60"/>
                  <a:pt x="695" y="56"/>
                </a:cubicBezTo>
                <a:cubicBezTo>
                  <a:pt x="695" y="29"/>
                  <a:pt x="678" y="4"/>
                  <a:pt x="648" y="4"/>
                </a:cubicBezTo>
                <a:cubicBezTo>
                  <a:pt x="620" y="4"/>
                  <a:pt x="599" y="28"/>
                  <a:pt x="599" y="58"/>
                </a:cubicBezTo>
                <a:cubicBezTo>
                  <a:pt x="599" y="58"/>
                  <a:pt x="599" y="58"/>
                  <a:pt x="599" y="58"/>
                </a:cubicBezTo>
                <a:cubicBezTo>
                  <a:pt x="599" y="90"/>
                  <a:pt x="622" y="112"/>
                  <a:pt x="650" y="112"/>
                </a:cubicBezTo>
                <a:close/>
                <a:moveTo>
                  <a:pt x="508" y="71"/>
                </a:moveTo>
                <a:cubicBezTo>
                  <a:pt x="508" y="88"/>
                  <a:pt x="492" y="99"/>
                  <a:pt x="473" y="99"/>
                </a:cubicBezTo>
                <a:cubicBezTo>
                  <a:pt x="459" y="99"/>
                  <a:pt x="447" y="92"/>
                  <a:pt x="447" y="79"/>
                </a:cubicBezTo>
                <a:cubicBezTo>
                  <a:pt x="447" y="78"/>
                  <a:pt x="447" y="78"/>
                  <a:pt x="447" y="78"/>
                </a:cubicBezTo>
                <a:cubicBezTo>
                  <a:pt x="447" y="65"/>
                  <a:pt x="458" y="57"/>
                  <a:pt x="477" y="57"/>
                </a:cubicBezTo>
                <a:cubicBezTo>
                  <a:pt x="490" y="57"/>
                  <a:pt x="500" y="59"/>
                  <a:pt x="508" y="61"/>
                </a:cubicBezTo>
                <a:cubicBezTo>
                  <a:pt x="508" y="71"/>
                  <a:pt x="508" y="71"/>
                  <a:pt x="508" y="71"/>
                </a:cubicBezTo>
                <a:moveTo>
                  <a:pt x="431" y="79"/>
                </a:moveTo>
                <a:cubicBezTo>
                  <a:pt x="431" y="101"/>
                  <a:pt x="451" y="112"/>
                  <a:pt x="470" y="112"/>
                </a:cubicBezTo>
                <a:cubicBezTo>
                  <a:pt x="488" y="112"/>
                  <a:pt x="500" y="103"/>
                  <a:pt x="508" y="94"/>
                </a:cubicBezTo>
                <a:cubicBezTo>
                  <a:pt x="508" y="104"/>
                  <a:pt x="508" y="104"/>
                  <a:pt x="508" y="104"/>
                </a:cubicBezTo>
                <a:cubicBezTo>
                  <a:pt x="508" y="108"/>
                  <a:pt x="511" y="111"/>
                  <a:pt x="515" y="111"/>
                </a:cubicBezTo>
                <a:cubicBezTo>
                  <a:pt x="519" y="111"/>
                  <a:pt x="522" y="108"/>
                  <a:pt x="522" y="103"/>
                </a:cubicBezTo>
                <a:cubicBezTo>
                  <a:pt x="522" y="46"/>
                  <a:pt x="522" y="46"/>
                  <a:pt x="522" y="46"/>
                </a:cubicBezTo>
                <a:cubicBezTo>
                  <a:pt x="522" y="33"/>
                  <a:pt x="519" y="23"/>
                  <a:pt x="512" y="16"/>
                </a:cubicBezTo>
                <a:cubicBezTo>
                  <a:pt x="504" y="8"/>
                  <a:pt x="493" y="4"/>
                  <a:pt x="478" y="4"/>
                </a:cubicBezTo>
                <a:cubicBezTo>
                  <a:pt x="465" y="4"/>
                  <a:pt x="457" y="6"/>
                  <a:pt x="447" y="10"/>
                </a:cubicBezTo>
                <a:cubicBezTo>
                  <a:pt x="444" y="12"/>
                  <a:pt x="443" y="14"/>
                  <a:pt x="443" y="17"/>
                </a:cubicBezTo>
                <a:cubicBezTo>
                  <a:pt x="443" y="20"/>
                  <a:pt x="446" y="23"/>
                  <a:pt x="450" y="23"/>
                </a:cubicBezTo>
                <a:cubicBezTo>
                  <a:pt x="450" y="23"/>
                  <a:pt x="451" y="23"/>
                  <a:pt x="452" y="23"/>
                </a:cubicBezTo>
                <a:cubicBezTo>
                  <a:pt x="460" y="19"/>
                  <a:pt x="466" y="18"/>
                  <a:pt x="477" y="18"/>
                </a:cubicBezTo>
                <a:cubicBezTo>
                  <a:pt x="496" y="18"/>
                  <a:pt x="508" y="28"/>
                  <a:pt x="508" y="46"/>
                </a:cubicBezTo>
                <a:cubicBezTo>
                  <a:pt x="508" y="50"/>
                  <a:pt x="508" y="50"/>
                  <a:pt x="508" y="50"/>
                </a:cubicBezTo>
                <a:cubicBezTo>
                  <a:pt x="498" y="47"/>
                  <a:pt x="489" y="45"/>
                  <a:pt x="476" y="45"/>
                </a:cubicBezTo>
                <a:cubicBezTo>
                  <a:pt x="449" y="45"/>
                  <a:pt x="431" y="57"/>
                  <a:pt x="431" y="79"/>
                </a:cubicBezTo>
                <a:cubicBezTo>
                  <a:pt x="431" y="79"/>
                  <a:pt x="431" y="79"/>
                  <a:pt x="431" y="79"/>
                </a:cubicBezTo>
                <a:close/>
                <a:moveTo>
                  <a:pt x="30" y="11"/>
                </a:moveTo>
                <a:cubicBezTo>
                  <a:pt x="27" y="3"/>
                  <a:pt x="19" y="0"/>
                  <a:pt x="11" y="4"/>
                </a:cubicBezTo>
                <a:cubicBezTo>
                  <a:pt x="3" y="7"/>
                  <a:pt x="0" y="16"/>
                  <a:pt x="3" y="23"/>
                </a:cubicBezTo>
                <a:cubicBezTo>
                  <a:pt x="36" y="95"/>
                  <a:pt x="36" y="95"/>
                  <a:pt x="36" y="95"/>
                </a:cubicBezTo>
                <a:cubicBezTo>
                  <a:pt x="42" y="106"/>
                  <a:pt x="47" y="112"/>
                  <a:pt x="57" y="112"/>
                </a:cubicBezTo>
                <a:cubicBezTo>
                  <a:pt x="68" y="112"/>
                  <a:pt x="73" y="105"/>
                  <a:pt x="78" y="95"/>
                </a:cubicBezTo>
                <a:cubicBezTo>
                  <a:pt x="78" y="95"/>
                  <a:pt x="107" y="32"/>
                  <a:pt x="107" y="32"/>
                </a:cubicBezTo>
                <a:cubicBezTo>
                  <a:pt x="107" y="31"/>
                  <a:pt x="108" y="29"/>
                  <a:pt x="111" y="29"/>
                </a:cubicBezTo>
                <a:cubicBezTo>
                  <a:pt x="114" y="29"/>
                  <a:pt x="116" y="31"/>
                  <a:pt x="116" y="34"/>
                </a:cubicBezTo>
                <a:cubicBezTo>
                  <a:pt x="116" y="95"/>
                  <a:pt x="116" y="95"/>
                  <a:pt x="116" y="95"/>
                </a:cubicBezTo>
                <a:cubicBezTo>
                  <a:pt x="116" y="104"/>
                  <a:pt x="121" y="112"/>
                  <a:pt x="131" y="112"/>
                </a:cubicBezTo>
                <a:cubicBezTo>
                  <a:pt x="141" y="112"/>
                  <a:pt x="147" y="104"/>
                  <a:pt x="147" y="95"/>
                </a:cubicBezTo>
                <a:cubicBezTo>
                  <a:pt x="147" y="45"/>
                  <a:pt x="147" y="45"/>
                  <a:pt x="147" y="45"/>
                </a:cubicBezTo>
                <a:cubicBezTo>
                  <a:pt x="147" y="35"/>
                  <a:pt x="154" y="29"/>
                  <a:pt x="163" y="29"/>
                </a:cubicBezTo>
                <a:cubicBezTo>
                  <a:pt x="172" y="29"/>
                  <a:pt x="179" y="35"/>
                  <a:pt x="179" y="45"/>
                </a:cubicBezTo>
                <a:cubicBezTo>
                  <a:pt x="179" y="95"/>
                  <a:pt x="179" y="95"/>
                  <a:pt x="179" y="95"/>
                </a:cubicBezTo>
                <a:cubicBezTo>
                  <a:pt x="179" y="104"/>
                  <a:pt x="184" y="112"/>
                  <a:pt x="194" y="112"/>
                </a:cubicBezTo>
                <a:cubicBezTo>
                  <a:pt x="204" y="112"/>
                  <a:pt x="209" y="104"/>
                  <a:pt x="209" y="95"/>
                </a:cubicBezTo>
                <a:cubicBezTo>
                  <a:pt x="209" y="45"/>
                  <a:pt x="209" y="45"/>
                  <a:pt x="209" y="45"/>
                </a:cubicBezTo>
                <a:cubicBezTo>
                  <a:pt x="209" y="35"/>
                  <a:pt x="216" y="29"/>
                  <a:pt x="226" y="29"/>
                </a:cubicBezTo>
                <a:cubicBezTo>
                  <a:pt x="235" y="29"/>
                  <a:pt x="241" y="35"/>
                  <a:pt x="241" y="45"/>
                </a:cubicBezTo>
                <a:cubicBezTo>
                  <a:pt x="241" y="95"/>
                  <a:pt x="241" y="95"/>
                  <a:pt x="241" y="95"/>
                </a:cubicBezTo>
                <a:cubicBezTo>
                  <a:pt x="241" y="104"/>
                  <a:pt x="247" y="112"/>
                  <a:pt x="257" y="112"/>
                </a:cubicBezTo>
                <a:cubicBezTo>
                  <a:pt x="267" y="112"/>
                  <a:pt x="272" y="104"/>
                  <a:pt x="272" y="95"/>
                </a:cubicBezTo>
                <a:cubicBezTo>
                  <a:pt x="272" y="38"/>
                  <a:pt x="272" y="38"/>
                  <a:pt x="272" y="38"/>
                </a:cubicBezTo>
                <a:cubicBezTo>
                  <a:pt x="272" y="17"/>
                  <a:pt x="255" y="2"/>
                  <a:pt x="235" y="2"/>
                </a:cubicBezTo>
                <a:cubicBezTo>
                  <a:pt x="215" y="2"/>
                  <a:pt x="202" y="16"/>
                  <a:pt x="202" y="16"/>
                </a:cubicBezTo>
                <a:cubicBezTo>
                  <a:pt x="196" y="7"/>
                  <a:pt x="186" y="2"/>
                  <a:pt x="171" y="2"/>
                </a:cubicBezTo>
                <a:cubicBezTo>
                  <a:pt x="154" y="2"/>
                  <a:pt x="139" y="16"/>
                  <a:pt x="139" y="16"/>
                </a:cubicBezTo>
                <a:cubicBezTo>
                  <a:pt x="133" y="7"/>
                  <a:pt x="121" y="2"/>
                  <a:pt x="112" y="2"/>
                </a:cubicBezTo>
                <a:cubicBezTo>
                  <a:pt x="97" y="2"/>
                  <a:pt x="85" y="9"/>
                  <a:pt x="78" y="25"/>
                </a:cubicBezTo>
                <a:cubicBezTo>
                  <a:pt x="57" y="74"/>
                  <a:pt x="57" y="74"/>
                  <a:pt x="57" y="74"/>
                </a:cubicBezTo>
                <a:cubicBezTo>
                  <a:pt x="30" y="11"/>
                  <a:pt x="30" y="11"/>
                  <a:pt x="30" y="11"/>
                </a:cubicBezTo>
                <a:close/>
                <a:moveTo>
                  <a:pt x="720" y="17"/>
                </a:moveTo>
                <a:cubicBezTo>
                  <a:pt x="720" y="23"/>
                  <a:pt x="715" y="28"/>
                  <a:pt x="709" y="28"/>
                </a:cubicBezTo>
                <a:cubicBezTo>
                  <a:pt x="703" y="28"/>
                  <a:pt x="699" y="23"/>
                  <a:pt x="699" y="17"/>
                </a:cubicBezTo>
                <a:cubicBezTo>
                  <a:pt x="699" y="17"/>
                  <a:pt x="699" y="17"/>
                  <a:pt x="699" y="17"/>
                </a:cubicBezTo>
                <a:cubicBezTo>
                  <a:pt x="699" y="11"/>
                  <a:pt x="703" y="6"/>
                  <a:pt x="709" y="6"/>
                </a:cubicBezTo>
                <a:cubicBezTo>
                  <a:pt x="715" y="6"/>
                  <a:pt x="720" y="11"/>
                  <a:pt x="720" y="17"/>
                </a:cubicBezTo>
                <a:cubicBezTo>
                  <a:pt x="720" y="17"/>
                  <a:pt x="720" y="17"/>
                  <a:pt x="720" y="17"/>
                </a:cubicBezTo>
                <a:moveTo>
                  <a:pt x="696" y="17"/>
                </a:moveTo>
                <a:cubicBezTo>
                  <a:pt x="696" y="24"/>
                  <a:pt x="702" y="30"/>
                  <a:pt x="709" y="30"/>
                </a:cubicBezTo>
                <a:cubicBezTo>
                  <a:pt x="716" y="30"/>
                  <a:pt x="722" y="24"/>
                  <a:pt x="722" y="17"/>
                </a:cubicBezTo>
                <a:cubicBezTo>
                  <a:pt x="722" y="17"/>
                  <a:pt x="722" y="17"/>
                  <a:pt x="722" y="17"/>
                </a:cubicBezTo>
                <a:cubicBezTo>
                  <a:pt x="722" y="10"/>
                  <a:pt x="716" y="4"/>
                  <a:pt x="709" y="4"/>
                </a:cubicBezTo>
                <a:cubicBezTo>
                  <a:pt x="702" y="4"/>
                  <a:pt x="696" y="10"/>
                  <a:pt x="696" y="17"/>
                </a:cubicBezTo>
                <a:cubicBezTo>
                  <a:pt x="696" y="17"/>
                  <a:pt x="696" y="17"/>
                  <a:pt x="696" y="17"/>
                </a:cubicBezTo>
                <a:close/>
                <a:moveTo>
                  <a:pt x="710" y="17"/>
                </a:moveTo>
                <a:cubicBezTo>
                  <a:pt x="707" y="17"/>
                  <a:pt x="707" y="17"/>
                  <a:pt x="707" y="17"/>
                </a:cubicBezTo>
                <a:cubicBezTo>
                  <a:pt x="707" y="13"/>
                  <a:pt x="707" y="13"/>
                  <a:pt x="707" y="13"/>
                </a:cubicBezTo>
                <a:cubicBezTo>
                  <a:pt x="710" y="13"/>
                  <a:pt x="710" y="13"/>
                  <a:pt x="710" y="13"/>
                </a:cubicBezTo>
                <a:cubicBezTo>
                  <a:pt x="711" y="13"/>
                  <a:pt x="712" y="14"/>
                  <a:pt x="712" y="15"/>
                </a:cubicBezTo>
                <a:cubicBezTo>
                  <a:pt x="712" y="15"/>
                  <a:pt x="712" y="15"/>
                  <a:pt x="712" y="15"/>
                </a:cubicBezTo>
                <a:cubicBezTo>
                  <a:pt x="712" y="16"/>
                  <a:pt x="711" y="17"/>
                  <a:pt x="710" y="17"/>
                </a:cubicBezTo>
                <a:close/>
                <a:moveTo>
                  <a:pt x="704" y="12"/>
                </a:moveTo>
                <a:cubicBezTo>
                  <a:pt x="704" y="22"/>
                  <a:pt x="704" y="22"/>
                  <a:pt x="704" y="22"/>
                </a:cubicBezTo>
                <a:cubicBezTo>
                  <a:pt x="704" y="22"/>
                  <a:pt x="705" y="23"/>
                  <a:pt x="706" y="23"/>
                </a:cubicBezTo>
                <a:cubicBezTo>
                  <a:pt x="706" y="23"/>
                  <a:pt x="707" y="22"/>
                  <a:pt x="707" y="22"/>
                </a:cubicBezTo>
                <a:cubicBezTo>
                  <a:pt x="707" y="19"/>
                  <a:pt x="707" y="19"/>
                  <a:pt x="707" y="19"/>
                </a:cubicBezTo>
                <a:cubicBezTo>
                  <a:pt x="709" y="19"/>
                  <a:pt x="709" y="19"/>
                  <a:pt x="709" y="19"/>
                </a:cubicBezTo>
                <a:cubicBezTo>
                  <a:pt x="712" y="22"/>
                  <a:pt x="712" y="22"/>
                  <a:pt x="712" y="22"/>
                </a:cubicBezTo>
                <a:cubicBezTo>
                  <a:pt x="712" y="23"/>
                  <a:pt x="713" y="23"/>
                  <a:pt x="713" y="23"/>
                </a:cubicBezTo>
                <a:cubicBezTo>
                  <a:pt x="714" y="23"/>
                  <a:pt x="714" y="23"/>
                  <a:pt x="714" y="22"/>
                </a:cubicBezTo>
                <a:cubicBezTo>
                  <a:pt x="714" y="21"/>
                  <a:pt x="714" y="21"/>
                  <a:pt x="714" y="21"/>
                </a:cubicBezTo>
                <a:cubicBezTo>
                  <a:pt x="712" y="18"/>
                  <a:pt x="712" y="18"/>
                  <a:pt x="712" y="18"/>
                </a:cubicBezTo>
                <a:cubicBezTo>
                  <a:pt x="714" y="18"/>
                  <a:pt x="715" y="17"/>
                  <a:pt x="715" y="15"/>
                </a:cubicBezTo>
                <a:cubicBezTo>
                  <a:pt x="715" y="15"/>
                  <a:pt x="715" y="15"/>
                  <a:pt x="715" y="15"/>
                </a:cubicBezTo>
                <a:cubicBezTo>
                  <a:pt x="715" y="14"/>
                  <a:pt x="714" y="13"/>
                  <a:pt x="714" y="12"/>
                </a:cubicBezTo>
                <a:cubicBezTo>
                  <a:pt x="713" y="11"/>
                  <a:pt x="712" y="11"/>
                  <a:pt x="710" y="11"/>
                </a:cubicBezTo>
                <a:cubicBezTo>
                  <a:pt x="706" y="11"/>
                  <a:pt x="706" y="11"/>
                  <a:pt x="706" y="11"/>
                </a:cubicBezTo>
                <a:cubicBezTo>
                  <a:pt x="705" y="11"/>
                  <a:pt x="704" y="11"/>
                  <a:pt x="704" y="1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Cisco_Logo"/>
          <p:cNvSpPr>
            <a:spLocks noChangeAspect="1" noEditPoints="1"/>
          </p:cNvSpPr>
          <p:nvPr userDrawn="1"/>
        </p:nvSpPr>
        <p:spPr bwMode="auto">
          <a:xfrm>
            <a:off x="6782676" y="4595851"/>
            <a:ext cx="464463" cy="246888"/>
          </a:xfrm>
          <a:custGeom>
            <a:avLst/>
            <a:gdLst>
              <a:gd name="T0" fmla="*/ 913 w 2160"/>
              <a:gd name="T1" fmla="*/ 1056 h 1148"/>
              <a:gd name="T2" fmla="*/ 991 w 2160"/>
              <a:gd name="T3" fmla="*/ 1014 h 1148"/>
              <a:gd name="T4" fmla="*/ 952 w 2160"/>
              <a:gd name="T5" fmla="*/ 984 h 1148"/>
              <a:gd name="T6" fmla="*/ 839 w 2160"/>
              <a:gd name="T7" fmla="*/ 906 h 1148"/>
              <a:gd name="T8" fmla="*/ 1009 w 2160"/>
              <a:gd name="T9" fmla="*/ 752 h 1148"/>
              <a:gd name="T10" fmla="*/ 1061 w 2160"/>
              <a:gd name="T11" fmla="*/ 841 h 1148"/>
              <a:gd name="T12" fmla="*/ 945 w 2160"/>
              <a:gd name="T13" fmla="*/ 841 h 1148"/>
              <a:gd name="T14" fmla="*/ 952 w 2160"/>
              <a:gd name="T15" fmla="*/ 888 h 1148"/>
              <a:gd name="T16" fmla="*/ 1083 w 2160"/>
              <a:gd name="T17" fmla="*/ 1059 h 1148"/>
              <a:gd name="T18" fmla="*/ 900 w 2160"/>
              <a:gd name="T19" fmla="*/ 1138 h 1148"/>
              <a:gd name="T20" fmla="*/ 481 w 2160"/>
              <a:gd name="T21" fmla="*/ 1126 h 1148"/>
              <a:gd name="T22" fmla="*/ 334 w 2160"/>
              <a:gd name="T23" fmla="*/ 1024 h 1148"/>
              <a:gd name="T24" fmla="*/ 383 w 2160"/>
              <a:gd name="T25" fmla="*/ 846 h 1148"/>
              <a:gd name="T26" fmla="*/ 476 w 2160"/>
              <a:gd name="T27" fmla="*/ 763 h 1148"/>
              <a:gd name="T28" fmla="*/ 233 w 2160"/>
              <a:gd name="T29" fmla="*/ 1065 h 1148"/>
              <a:gd name="T30" fmla="*/ 706 w 2160"/>
              <a:gd name="T31" fmla="*/ 1133 h 1148"/>
              <a:gd name="T32" fmla="*/ 706 w 2160"/>
              <a:gd name="T33" fmla="*/ 1133 h 1148"/>
              <a:gd name="T34" fmla="*/ 2066 w 2160"/>
              <a:gd name="T35" fmla="*/ 1089 h 1148"/>
              <a:gd name="T36" fmla="*/ 2089 w 2160"/>
              <a:gd name="T37" fmla="*/ 1089 h 1148"/>
              <a:gd name="T38" fmla="*/ 2116 w 2160"/>
              <a:gd name="T39" fmla="*/ 1093 h 1148"/>
              <a:gd name="T40" fmla="*/ 2153 w 2160"/>
              <a:gd name="T41" fmla="*/ 1091 h 1148"/>
              <a:gd name="T42" fmla="*/ 2150 w 2160"/>
              <a:gd name="T43" fmla="*/ 1083 h 1148"/>
              <a:gd name="T44" fmla="*/ 2110 w 2160"/>
              <a:gd name="T45" fmla="*/ 1133 h 1148"/>
              <a:gd name="T46" fmla="*/ 79 w 2160"/>
              <a:gd name="T47" fmla="*/ 487 h 1148"/>
              <a:gd name="T48" fmla="*/ 47 w 2160"/>
              <a:gd name="T49" fmla="*/ 307 h 1148"/>
              <a:gd name="T50" fmla="*/ 259 w 2160"/>
              <a:gd name="T51" fmla="*/ 456 h 1148"/>
              <a:gd name="T52" fmla="*/ 353 w 2160"/>
              <a:gd name="T53" fmla="*/ 456 h 1148"/>
              <a:gd name="T54" fmla="*/ 273 w 2160"/>
              <a:gd name="T55" fmla="*/ 191 h 1148"/>
              <a:gd name="T56" fmla="*/ 532 w 2160"/>
              <a:gd name="T57" fmla="*/ 581 h 1148"/>
              <a:gd name="T58" fmla="*/ 610 w 2160"/>
              <a:gd name="T59" fmla="*/ 45 h 1148"/>
              <a:gd name="T60" fmla="*/ 517 w 2160"/>
              <a:gd name="T61" fmla="*/ 45 h 1148"/>
              <a:gd name="T62" fmla="*/ 822 w 2160"/>
              <a:gd name="T63" fmla="*/ 499 h 1148"/>
              <a:gd name="T64" fmla="*/ 855 w 2160"/>
              <a:gd name="T65" fmla="*/ 191 h 1148"/>
              <a:gd name="T66" fmla="*/ 776 w 2160"/>
              <a:gd name="T67" fmla="*/ 456 h 1148"/>
              <a:gd name="T68" fmla="*/ 1112 w 2160"/>
              <a:gd name="T69" fmla="*/ 487 h 1148"/>
              <a:gd name="T70" fmla="*/ 1080 w 2160"/>
              <a:gd name="T71" fmla="*/ 307 h 1148"/>
              <a:gd name="T72" fmla="*/ 1292 w 2160"/>
              <a:gd name="T73" fmla="*/ 456 h 1148"/>
              <a:gd name="T74" fmla="*/ 1386 w 2160"/>
              <a:gd name="T75" fmla="*/ 456 h 1148"/>
              <a:gd name="T76" fmla="*/ 1307 w 2160"/>
              <a:gd name="T77" fmla="*/ 191 h 1148"/>
              <a:gd name="T78" fmla="*/ 1565 w 2160"/>
              <a:gd name="T79" fmla="*/ 581 h 1148"/>
              <a:gd name="T80" fmla="*/ 1643 w 2160"/>
              <a:gd name="T81" fmla="*/ 45 h 1148"/>
              <a:gd name="T82" fmla="*/ 1550 w 2160"/>
              <a:gd name="T83" fmla="*/ 45 h 1148"/>
              <a:gd name="T84" fmla="*/ 1855 w 2160"/>
              <a:gd name="T85" fmla="*/ 499 h 1148"/>
              <a:gd name="T86" fmla="*/ 1888 w 2160"/>
              <a:gd name="T87" fmla="*/ 191 h 1148"/>
              <a:gd name="T88" fmla="*/ 1808 w 2160"/>
              <a:gd name="T89" fmla="*/ 456 h 1148"/>
              <a:gd name="T90" fmla="*/ 2145 w 2160"/>
              <a:gd name="T91" fmla="*/ 487 h 1148"/>
              <a:gd name="T92" fmla="*/ 2113 w 2160"/>
              <a:gd name="T93" fmla="*/ 307 h 1148"/>
              <a:gd name="T94" fmla="*/ 1469 w 2160"/>
              <a:gd name="T95" fmla="*/ 1126 h 1148"/>
              <a:gd name="T96" fmla="*/ 1322 w 2160"/>
              <a:gd name="T97" fmla="*/ 1024 h 1148"/>
              <a:gd name="T98" fmla="*/ 1371 w 2160"/>
              <a:gd name="T99" fmla="*/ 846 h 1148"/>
              <a:gd name="T100" fmla="*/ 1465 w 2160"/>
              <a:gd name="T101" fmla="*/ 763 h 1148"/>
              <a:gd name="T102" fmla="*/ 1222 w 2160"/>
              <a:gd name="T103" fmla="*/ 1065 h 1148"/>
              <a:gd name="T104" fmla="*/ 1569 w 2160"/>
              <a:gd name="T105" fmla="*/ 945 h 1148"/>
              <a:gd name="T106" fmla="*/ 1809 w 2160"/>
              <a:gd name="T107" fmla="*/ 1135 h 1148"/>
              <a:gd name="T108" fmla="*/ 1670 w 2160"/>
              <a:gd name="T109" fmla="*/ 934 h 1148"/>
              <a:gd name="T110" fmla="*/ 1866 w 2160"/>
              <a:gd name="T111" fmla="*/ 956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60" h="1148">
                <a:moveTo>
                  <a:pt x="834" y="1043"/>
                </a:moveTo>
                <a:cubicBezTo>
                  <a:pt x="837" y="1044"/>
                  <a:pt x="837" y="1044"/>
                  <a:pt x="837" y="1044"/>
                </a:cubicBezTo>
                <a:cubicBezTo>
                  <a:pt x="846" y="1046"/>
                  <a:pt x="854" y="1048"/>
                  <a:pt x="863" y="1050"/>
                </a:cubicBezTo>
                <a:cubicBezTo>
                  <a:pt x="879" y="1053"/>
                  <a:pt x="896" y="1055"/>
                  <a:pt x="913" y="1056"/>
                </a:cubicBezTo>
                <a:cubicBezTo>
                  <a:pt x="926" y="1057"/>
                  <a:pt x="939" y="1056"/>
                  <a:pt x="951" y="1054"/>
                </a:cubicBezTo>
                <a:cubicBezTo>
                  <a:pt x="960" y="1053"/>
                  <a:pt x="968" y="1051"/>
                  <a:pt x="976" y="1047"/>
                </a:cubicBezTo>
                <a:cubicBezTo>
                  <a:pt x="983" y="1043"/>
                  <a:pt x="989" y="1037"/>
                  <a:pt x="991" y="1029"/>
                </a:cubicBezTo>
                <a:cubicBezTo>
                  <a:pt x="992" y="1024"/>
                  <a:pt x="992" y="1019"/>
                  <a:pt x="991" y="1014"/>
                </a:cubicBezTo>
                <a:cubicBezTo>
                  <a:pt x="989" y="1009"/>
                  <a:pt x="986" y="1005"/>
                  <a:pt x="982" y="1001"/>
                </a:cubicBezTo>
                <a:cubicBezTo>
                  <a:pt x="976" y="995"/>
                  <a:pt x="969" y="991"/>
                  <a:pt x="962" y="988"/>
                </a:cubicBezTo>
                <a:cubicBezTo>
                  <a:pt x="961" y="988"/>
                  <a:pt x="960" y="988"/>
                  <a:pt x="959" y="987"/>
                </a:cubicBezTo>
                <a:cubicBezTo>
                  <a:pt x="952" y="984"/>
                  <a:pt x="952" y="984"/>
                  <a:pt x="952" y="984"/>
                </a:cubicBezTo>
                <a:cubicBezTo>
                  <a:pt x="947" y="983"/>
                  <a:pt x="941" y="981"/>
                  <a:pt x="936" y="980"/>
                </a:cubicBezTo>
                <a:cubicBezTo>
                  <a:pt x="921" y="976"/>
                  <a:pt x="906" y="970"/>
                  <a:pt x="892" y="962"/>
                </a:cubicBezTo>
                <a:cubicBezTo>
                  <a:pt x="881" y="956"/>
                  <a:pt x="871" y="949"/>
                  <a:pt x="862" y="941"/>
                </a:cubicBezTo>
                <a:cubicBezTo>
                  <a:pt x="852" y="931"/>
                  <a:pt x="844" y="919"/>
                  <a:pt x="839" y="906"/>
                </a:cubicBezTo>
                <a:cubicBezTo>
                  <a:pt x="830" y="880"/>
                  <a:pt x="830" y="852"/>
                  <a:pt x="840" y="825"/>
                </a:cubicBezTo>
                <a:cubicBezTo>
                  <a:pt x="846" y="808"/>
                  <a:pt x="857" y="793"/>
                  <a:pt x="871" y="782"/>
                </a:cubicBezTo>
                <a:cubicBezTo>
                  <a:pt x="892" y="765"/>
                  <a:pt x="918" y="755"/>
                  <a:pt x="945" y="752"/>
                </a:cubicBezTo>
                <a:cubicBezTo>
                  <a:pt x="966" y="750"/>
                  <a:pt x="988" y="750"/>
                  <a:pt x="1009" y="752"/>
                </a:cubicBezTo>
                <a:cubicBezTo>
                  <a:pt x="1026" y="754"/>
                  <a:pt x="1042" y="757"/>
                  <a:pt x="1058" y="761"/>
                </a:cubicBezTo>
                <a:cubicBezTo>
                  <a:pt x="1064" y="762"/>
                  <a:pt x="1064" y="762"/>
                  <a:pt x="1064" y="762"/>
                </a:cubicBezTo>
                <a:cubicBezTo>
                  <a:pt x="1064" y="842"/>
                  <a:pt x="1064" y="842"/>
                  <a:pt x="1064" y="842"/>
                </a:cubicBezTo>
                <a:cubicBezTo>
                  <a:pt x="1061" y="841"/>
                  <a:pt x="1061" y="841"/>
                  <a:pt x="1061" y="841"/>
                </a:cubicBezTo>
                <a:cubicBezTo>
                  <a:pt x="1045" y="837"/>
                  <a:pt x="1029" y="834"/>
                  <a:pt x="1013" y="833"/>
                </a:cubicBezTo>
                <a:cubicBezTo>
                  <a:pt x="999" y="830"/>
                  <a:pt x="985" y="830"/>
                  <a:pt x="972" y="832"/>
                </a:cubicBezTo>
                <a:cubicBezTo>
                  <a:pt x="964" y="833"/>
                  <a:pt x="956" y="835"/>
                  <a:pt x="948" y="839"/>
                </a:cubicBezTo>
                <a:cubicBezTo>
                  <a:pt x="947" y="839"/>
                  <a:pt x="946" y="840"/>
                  <a:pt x="945" y="841"/>
                </a:cubicBezTo>
                <a:cubicBezTo>
                  <a:pt x="943" y="842"/>
                  <a:pt x="941" y="844"/>
                  <a:pt x="939" y="846"/>
                </a:cubicBezTo>
                <a:cubicBezTo>
                  <a:pt x="937" y="848"/>
                  <a:pt x="936" y="850"/>
                  <a:pt x="935" y="852"/>
                </a:cubicBezTo>
                <a:cubicBezTo>
                  <a:pt x="931" y="858"/>
                  <a:pt x="931" y="865"/>
                  <a:pt x="934" y="871"/>
                </a:cubicBezTo>
                <a:cubicBezTo>
                  <a:pt x="937" y="879"/>
                  <a:pt x="944" y="885"/>
                  <a:pt x="952" y="888"/>
                </a:cubicBezTo>
                <a:cubicBezTo>
                  <a:pt x="1017" y="912"/>
                  <a:pt x="1017" y="912"/>
                  <a:pt x="1017" y="912"/>
                </a:cubicBezTo>
                <a:cubicBezTo>
                  <a:pt x="1031" y="917"/>
                  <a:pt x="1045" y="925"/>
                  <a:pt x="1056" y="935"/>
                </a:cubicBezTo>
                <a:cubicBezTo>
                  <a:pt x="1068" y="945"/>
                  <a:pt x="1077" y="958"/>
                  <a:pt x="1083" y="973"/>
                </a:cubicBezTo>
                <a:cubicBezTo>
                  <a:pt x="1094" y="1000"/>
                  <a:pt x="1094" y="1031"/>
                  <a:pt x="1083" y="1059"/>
                </a:cubicBezTo>
                <a:cubicBezTo>
                  <a:pt x="1077" y="1076"/>
                  <a:pt x="1067" y="1091"/>
                  <a:pt x="1053" y="1102"/>
                </a:cubicBezTo>
                <a:cubicBezTo>
                  <a:pt x="1038" y="1115"/>
                  <a:pt x="1021" y="1124"/>
                  <a:pt x="1002" y="1129"/>
                </a:cubicBezTo>
                <a:cubicBezTo>
                  <a:pt x="986" y="1134"/>
                  <a:pt x="969" y="1138"/>
                  <a:pt x="952" y="1139"/>
                </a:cubicBezTo>
                <a:cubicBezTo>
                  <a:pt x="935" y="1140"/>
                  <a:pt x="917" y="1139"/>
                  <a:pt x="900" y="1138"/>
                </a:cubicBezTo>
                <a:cubicBezTo>
                  <a:pt x="879" y="1136"/>
                  <a:pt x="859" y="1134"/>
                  <a:pt x="840" y="1130"/>
                </a:cubicBezTo>
                <a:cubicBezTo>
                  <a:pt x="833" y="1129"/>
                  <a:pt x="833" y="1129"/>
                  <a:pt x="833" y="1129"/>
                </a:cubicBezTo>
                <a:cubicBezTo>
                  <a:pt x="834" y="1043"/>
                  <a:pt x="834" y="1043"/>
                  <a:pt x="834" y="1043"/>
                </a:cubicBezTo>
                <a:moveTo>
                  <a:pt x="481" y="1126"/>
                </a:moveTo>
                <a:cubicBezTo>
                  <a:pt x="481" y="1026"/>
                  <a:pt x="481" y="1026"/>
                  <a:pt x="481" y="1026"/>
                </a:cubicBezTo>
                <a:cubicBezTo>
                  <a:pt x="479" y="1027"/>
                  <a:pt x="479" y="1027"/>
                  <a:pt x="479" y="1027"/>
                </a:cubicBezTo>
                <a:cubicBezTo>
                  <a:pt x="456" y="1038"/>
                  <a:pt x="431" y="1044"/>
                  <a:pt x="406" y="1045"/>
                </a:cubicBezTo>
                <a:cubicBezTo>
                  <a:pt x="380" y="1047"/>
                  <a:pt x="355" y="1039"/>
                  <a:pt x="334" y="1024"/>
                </a:cubicBezTo>
                <a:cubicBezTo>
                  <a:pt x="319" y="1012"/>
                  <a:pt x="308" y="997"/>
                  <a:pt x="302" y="979"/>
                </a:cubicBezTo>
                <a:cubicBezTo>
                  <a:pt x="296" y="959"/>
                  <a:pt x="295" y="939"/>
                  <a:pt x="300" y="919"/>
                </a:cubicBezTo>
                <a:cubicBezTo>
                  <a:pt x="305" y="898"/>
                  <a:pt x="316" y="880"/>
                  <a:pt x="332" y="867"/>
                </a:cubicBezTo>
                <a:cubicBezTo>
                  <a:pt x="347" y="855"/>
                  <a:pt x="364" y="848"/>
                  <a:pt x="383" y="846"/>
                </a:cubicBezTo>
                <a:cubicBezTo>
                  <a:pt x="416" y="842"/>
                  <a:pt x="449" y="848"/>
                  <a:pt x="478" y="864"/>
                </a:cubicBezTo>
                <a:cubicBezTo>
                  <a:pt x="481" y="865"/>
                  <a:pt x="481" y="865"/>
                  <a:pt x="481" y="865"/>
                </a:cubicBezTo>
                <a:cubicBezTo>
                  <a:pt x="481" y="764"/>
                  <a:pt x="481" y="764"/>
                  <a:pt x="481" y="764"/>
                </a:cubicBezTo>
                <a:cubicBezTo>
                  <a:pt x="476" y="763"/>
                  <a:pt x="476" y="763"/>
                  <a:pt x="476" y="763"/>
                </a:cubicBezTo>
                <a:cubicBezTo>
                  <a:pt x="447" y="753"/>
                  <a:pt x="416" y="749"/>
                  <a:pt x="385" y="751"/>
                </a:cubicBezTo>
                <a:cubicBezTo>
                  <a:pt x="357" y="752"/>
                  <a:pt x="329" y="758"/>
                  <a:pt x="304" y="769"/>
                </a:cubicBezTo>
                <a:cubicBezTo>
                  <a:pt x="278" y="781"/>
                  <a:pt x="255" y="799"/>
                  <a:pt x="237" y="821"/>
                </a:cubicBezTo>
                <a:cubicBezTo>
                  <a:pt x="181" y="892"/>
                  <a:pt x="179" y="992"/>
                  <a:pt x="233" y="1065"/>
                </a:cubicBezTo>
                <a:cubicBezTo>
                  <a:pt x="260" y="1099"/>
                  <a:pt x="297" y="1123"/>
                  <a:pt x="339" y="1133"/>
                </a:cubicBezTo>
                <a:cubicBezTo>
                  <a:pt x="383" y="1143"/>
                  <a:pt x="430" y="1142"/>
                  <a:pt x="473" y="1128"/>
                </a:cubicBezTo>
                <a:cubicBezTo>
                  <a:pt x="481" y="1126"/>
                  <a:pt x="481" y="1126"/>
                  <a:pt x="481" y="1126"/>
                </a:cubicBezTo>
                <a:moveTo>
                  <a:pt x="706" y="1133"/>
                </a:moveTo>
                <a:cubicBezTo>
                  <a:pt x="706" y="757"/>
                  <a:pt x="706" y="757"/>
                  <a:pt x="706" y="757"/>
                </a:cubicBezTo>
                <a:cubicBezTo>
                  <a:pt x="611" y="757"/>
                  <a:pt x="611" y="757"/>
                  <a:pt x="611" y="757"/>
                </a:cubicBezTo>
                <a:cubicBezTo>
                  <a:pt x="611" y="1133"/>
                  <a:pt x="611" y="1133"/>
                  <a:pt x="611" y="1133"/>
                </a:cubicBezTo>
                <a:cubicBezTo>
                  <a:pt x="706" y="1133"/>
                  <a:pt x="706" y="1133"/>
                  <a:pt x="706" y="1133"/>
                </a:cubicBezTo>
                <a:moveTo>
                  <a:pt x="2106" y="1089"/>
                </a:moveTo>
                <a:cubicBezTo>
                  <a:pt x="2106" y="1083"/>
                  <a:pt x="2106" y="1083"/>
                  <a:pt x="2106" y="1083"/>
                </a:cubicBezTo>
                <a:cubicBezTo>
                  <a:pt x="2066" y="1083"/>
                  <a:pt x="2066" y="1083"/>
                  <a:pt x="2066" y="1083"/>
                </a:cubicBezTo>
                <a:cubicBezTo>
                  <a:pt x="2066" y="1089"/>
                  <a:pt x="2066" y="1089"/>
                  <a:pt x="2066" y="1089"/>
                </a:cubicBezTo>
                <a:cubicBezTo>
                  <a:pt x="2082" y="1089"/>
                  <a:pt x="2082" y="1089"/>
                  <a:pt x="2082" y="1089"/>
                </a:cubicBezTo>
                <a:cubicBezTo>
                  <a:pt x="2082" y="1133"/>
                  <a:pt x="2082" y="1133"/>
                  <a:pt x="2082" y="1133"/>
                </a:cubicBezTo>
                <a:cubicBezTo>
                  <a:pt x="2089" y="1133"/>
                  <a:pt x="2089" y="1133"/>
                  <a:pt x="2089" y="1133"/>
                </a:cubicBezTo>
                <a:cubicBezTo>
                  <a:pt x="2089" y="1089"/>
                  <a:pt x="2089" y="1089"/>
                  <a:pt x="2089" y="1089"/>
                </a:cubicBezTo>
                <a:cubicBezTo>
                  <a:pt x="2106" y="1089"/>
                  <a:pt x="2106" y="1089"/>
                  <a:pt x="2106" y="1089"/>
                </a:cubicBezTo>
                <a:moveTo>
                  <a:pt x="2110" y="1133"/>
                </a:moveTo>
                <a:cubicBezTo>
                  <a:pt x="2116" y="1133"/>
                  <a:pt x="2116" y="1133"/>
                  <a:pt x="2116" y="1133"/>
                </a:cubicBezTo>
                <a:cubicBezTo>
                  <a:pt x="2116" y="1093"/>
                  <a:pt x="2116" y="1093"/>
                  <a:pt x="2116" y="1093"/>
                </a:cubicBezTo>
                <a:cubicBezTo>
                  <a:pt x="2117" y="1093"/>
                  <a:pt x="2117" y="1093"/>
                  <a:pt x="2117" y="1093"/>
                </a:cubicBezTo>
                <a:cubicBezTo>
                  <a:pt x="2131" y="1133"/>
                  <a:pt x="2131" y="1133"/>
                  <a:pt x="2131" y="1133"/>
                </a:cubicBezTo>
                <a:cubicBezTo>
                  <a:pt x="2138" y="1133"/>
                  <a:pt x="2138" y="1133"/>
                  <a:pt x="2138" y="1133"/>
                </a:cubicBezTo>
                <a:cubicBezTo>
                  <a:pt x="2153" y="1091"/>
                  <a:pt x="2153" y="1091"/>
                  <a:pt x="2153" y="1091"/>
                </a:cubicBezTo>
                <a:cubicBezTo>
                  <a:pt x="2153" y="1133"/>
                  <a:pt x="2153" y="1133"/>
                  <a:pt x="2153" y="1133"/>
                </a:cubicBezTo>
                <a:cubicBezTo>
                  <a:pt x="2160" y="1133"/>
                  <a:pt x="2160" y="1133"/>
                  <a:pt x="2160" y="1133"/>
                </a:cubicBezTo>
                <a:cubicBezTo>
                  <a:pt x="2160" y="1083"/>
                  <a:pt x="2160" y="1083"/>
                  <a:pt x="2160" y="1083"/>
                </a:cubicBezTo>
                <a:cubicBezTo>
                  <a:pt x="2150" y="1083"/>
                  <a:pt x="2150" y="1083"/>
                  <a:pt x="2150" y="1083"/>
                </a:cubicBezTo>
                <a:cubicBezTo>
                  <a:pt x="2135" y="1124"/>
                  <a:pt x="2135" y="1124"/>
                  <a:pt x="2135" y="1124"/>
                </a:cubicBezTo>
                <a:cubicBezTo>
                  <a:pt x="2120" y="1083"/>
                  <a:pt x="2120" y="1083"/>
                  <a:pt x="2120" y="1083"/>
                </a:cubicBezTo>
                <a:cubicBezTo>
                  <a:pt x="2110" y="1083"/>
                  <a:pt x="2110" y="1083"/>
                  <a:pt x="2110" y="1083"/>
                </a:cubicBezTo>
                <a:cubicBezTo>
                  <a:pt x="2110" y="1133"/>
                  <a:pt x="2110" y="1133"/>
                  <a:pt x="2110" y="1133"/>
                </a:cubicBezTo>
                <a:moveTo>
                  <a:pt x="0" y="456"/>
                </a:moveTo>
                <a:cubicBezTo>
                  <a:pt x="1" y="468"/>
                  <a:pt x="6" y="479"/>
                  <a:pt x="15" y="487"/>
                </a:cubicBezTo>
                <a:cubicBezTo>
                  <a:pt x="24" y="495"/>
                  <a:pt x="35" y="499"/>
                  <a:pt x="47" y="499"/>
                </a:cubicBezTo>
                <a:cubicBezTo>
                  <a:pt x="59" y="499"/>
                  <a:pt x="70" y="495"/>
                  <a:pt x="79" y="487"/>
                </a:cubicBezTo>
                <a:cubicBezTo>
                  <a:pt x="87" y="479"/>
                  <a:pt x="93" y="468"/>
                  <a:pt x="94" y="456"/>
                </a:cubicBezTo>
                <a:cubicBezTo>
                  <a:pt x="94" y="352"/>
                  <a:pt x="94" y="352"/>
                  <a:pt x="94" y="352"/>
                </a:cubicBezTo>
                <a:cubicBezTo>
                  <a:pt x="93" y="340"/>
                  <a:pt x="88" y="328"/>
                  <a:pt x="79" y="320"/>
                </a:cubicBezTo>
                <a:cubicBezTo>
                  <a:pt x="71" y="311"/>
                  <a:pt x="59" y="307"/>
                  <a:pt x="47" y="307"/>
                </a:cubicBezTo>
                <a:cubicBezTo>
                  <a:pt x="35" y="307"/>
                  <a:pt x="23" y="311"/>
                  <a:pt x="14" y="320"/>
                </a:cubicBezTo>
                <a:cubicBezTo>
                  <a:pt x="6" y="328"/>
                  <a:pt x="0" y="340"/>
                  <a:pt x="0" y="352"/>
                </a:cubicBezTo>
                <a:cubicBezTo>
                  <a:pt x="0" y="456"/>
                  <a:pt x="0" y="456"/>
                  <a:pt x="0" y="456"/>
                </a:cubicBezTo>
                <a:moveTo>
                  <a:pt x="259" y="456"/>
                </a:moveTo>
                <a:cubicBezTo>
                  <a:pt x="260" y="468"/>
                  <a:pt x="265" y="479"/>
                  <a:pt x="274" y="487"/>
                </a:cubicBezTo>
                <a:cubicBezTo>
                  <a:pt x="283" y="495"/>
                  <a:pt x="294" y="499"/>
                  <a:pt x="306" y="499"/>
                </a:cubicBezTo>
                <a:cubicBezTo>
                  <a:pt x="318" y="499"/>
                  <a:pt x="329" y="495"/>
                  <a:pt x="338" y="487"/>
                </a:cubicBezTo>
                <a:cubicBezTo>
                  <a:pt x="346" y="479"/>
                  <a:pt x="352" y="468"/>
                  <a:pt x="353" y="456"/>
                </a:cubicBezTo>
                <a:cubicBezTo>
                  <a:pt x="353" y="223"/>
                  <a:pt x="353" y="223"/>
                  <a:pt x="353" y="223"/>
                </a:cubicBezTo>
                <a:cubicBezTo>
                  <a:pt x="352" y="211"/>
                  <a:pt x="347" y="199"/>
                  <a:pt x="338" y="191"/>
                </a:cubicBezTo>
                <a:cubicBezTo>
                  <a:pt x="330" y="182"/>
                  <a:pt x="318" y="178"/>
                  <a:pt x="306" y="178"/>
                </a:cubicBezTo>
                <a:cubicBezTo>
                  <a:pt x="294" y="178"/>
                  <a:pt x="282" y="182"/>
                  <a:pt x="273" y="191"/>
                </a:cubicBezTo>
                <a:cubicBezTo>
                  <a:pt x="265" y="199"/>
                  <a:pt x="259" y="211"/>
                  <a:pt x="259" y="223"/>
                </a:cubicBezTo>
                <a:cubicBezTo>
                  <a:pt x="259" y="456"/>
                  <a:pt x="259" y="456"/>
                  <a:pt x="259" y="456"/>
                </a:cubicBezTo>
                <a:moveTo>
                  <a:pt x="517" y="550"/>
                </a:moveTo>
                <a:cubicBezTo>
                  <a:pt x="518" y="561"/>
                  <a:pt x="523" y="572"/>
                  <a:pt x="532" y="581"/>
                </a:cubicBezTo>
                <a:cubicBezTo>
                  <a:pt x="540" y="589"/>
                  <a:pt x="552" y="593"/>
                  <a:pt x="563" y="593"/>
                </a:cubicBezTo>
                <a:cubicBezTo>
                  <a:pt x="575" y="593"/>
                  <a:pt x="587" y="589"/>
                  <a:pt x="595" y="581"/>
                </a:cubicBezTo>
                <a:cubicBezTo>
                  <a:pt x="604" y="572"/>
                  <a:pt x="609" y="561"/>
                  <a:pt x="610" y="550"/>
                </a:cubicBezTo>
                <a:cubicBezTo>
                  <a:pt x="610" y="45"/>
                  <a:pt x="610" y="45"/>
                  <a:pt x="610" y="45"/>
                </a:cubicBezTo>
                <a:cubicBezTo>
                  <a:pt x="610" y="33"/>
                  <a:pt x="605" y="22"/>
                  <a:pt x="596" y="13"/>
                </a:cubicBezTo>
                <a:cubicBezTo>
                  <a:pt x="587" y="5"/>
                  <a:pt x="576" y="0"/>
                  <a:pt x="563" y="0"/>
                </a:cubicBezTo>
                <a:cubicBezTo>
                  <a:pt x="551" y="0"/>
                  <a:pt x="540" y="5"/>
                  <a:pt x="531" y="13"/>
                </a:cubicBezTo>
                <a:cubicBezTo>
                  <a:pt x="522" y="22"/>
                  <a:pt x="517" y="33"/>
                  <a:pt x="517" y="45"/>
                </a:cubicBezTo>
                <a:cubicBezTo>
                  <a:pt x="517" y="550"/>
                  <a:pt x="517" y="550"/>
                  <a:pt x="517" y="550"/>
                </a:cubicBezTo>
                <a:moveTo>
                  <a:pt x="776" y="456"/>
                </a:moveTo>
                <a:cubicBezTo>
                  <a:pt x="776" y="468"/>
                  <a:pt x="782" y="479"/>
                  <a:pt x="790" y="487"/>
                </a:cubicBezTo>
                <a:cubicBezTo>
                  <a:pt x="799" y="495"/>
                  <a:pt x="811" y="499"/>
                  <a:pt x="822" y="499"/>
                </a:cubicBezTo>
                <a:cubicBezTo>
                  <a:pt x="834" y="499"/>
                  <a:pt x="846" y="495"/>
                  <a:pt x="854" y="487"/>
                </a:cubicBezTo>
                <a:cubicBezTo>
                  <a:pt x="863" y="479"/>
                  <a:pt x="868" y="468"/>
                  <a:pt x="869" y="456"/>
                </a:cubicBezTo>
                <a:cubicBezTo>
                  <a:pt x="869" y="223"/>
                  <a:pt x="869" y="223"/>
                  <a:pt x="869" y="223"/>
                </a:cubicBezTo>
                <a:cubicBezTo>
                  <a:pt x="869" y="211"/>
                  <a:pt x="864" y="199"/>
                  <a:pt x="855" y="191"/>
                </a:cubicBezTo>
                <a:cubicBezTo>
                  <a:pt x="846" y="182"/>
                  <a:pt x="834" y="178"/>
                  <a:pt x="822" y="178"/>
                </a:cubicBezTo>
                <a:cubicBezTo>
                  <a:pt x="810" y="178"/>
                  <a:pt x="799" y="182"/>
                  <a:pt x="790" y="191"/>
                </a:cubicBezTo>
                <a:cubicBezTo>
                  <a:pt x="781" y="199"/>
                  <a:pt x="776" y="211"/>
                  <a:pt x="776" y="223"/>
                </a:cubicBezTo>
                <a:cubicBezTo>
                  <a:pt x="776" y="456"/>
                  <a:pt x="776" y="456"/>
                  <a:pt x="776" y="456"/>
                </a:cubicBezTo>
                <a:moveTo>
                  <a:pt x="1033" y="456"/>
                </a:moveTo>
                <a:cubicBezTo>
                  <a:pt x="1034" y="468"/>
                  <a:pt x="1040" y="479"/>
                  <a:pt x="1048" y="487"/>
                </a:cubicBezTo>
                <a:cubicBezTo>
                  <a:pt x="1057" y="495"/>
                  <a:pt x="1068" y="499"/>
                  <a:pt x="1080" y="499"/>
                </a:cubicBezTo>
                <a:cubicBezTo>
                  <a:pt x="1092" y="499"/>
                  <a:pt x="1103" y="495"/>
                  <a:pt x="1112" y="487"/>
                </a:cubicBezTo>
                <a:cubicBezTo>
                  <a:pt x="1121" y="479"/>
                  <a:pt x="1126" y="468"/>
                  <a:pt x="1127" y="456"/>
                </a:cubicBezTo>
                <a:cubicBezTo>
                  <a:pt x="1127" y="352"/>
                  <a:pt x="1127" y="352"/>
                  <a:pt x="1127" y="352"/>
                </a:cubicBezTo>
                <a:cubicBezTo>
                  <a:pt x="1127" y="340"/>
                  <a:pt x="1121" y="328"/>
                  <a:pt x="1113" y="320"/>
                </a:cubicBezTo>
                <a:cubicBezTo>
                  <a:pt x="1104" y="311"/>
                  <a:pt x="1092" y="307"/>
                  <a:pt x="1080" y="307"/>
                </a:cubicBezTo>
                <a:cubicBezTo>
                  <a:pt x="1068" y="307"/>
                  <a:pt x="1056" y="311"/>
                  <a:pt x="1048" y="320"/>
                </a:cubicBezTo>
                <a:cubicBezTo>
                  <a:pt x="1039" y="328"/>
                  <a:pt x="1034" y="340"/>
                  <a:pt x="1033" y="352"/>
                </a:cubicBezTo>
                <a:cubicBezTo>
                  <a:pt x="1033" y="456"/>
                  <a:pt x="1033" y="456"/>
                  <a:pt x="1033" y="456"/>
                </a:cubicBezTo>
                <a:moveTo>
                  <a:pt x="1292" y="456"/>
                </a:moveTo>
                <a:cubicBezTo>
                  <a:pt x="1293" y="468"/>
                  <a:pt x="1298" y="479"/>
                  <a:pt x="1307" y="487"/>
                </a:cubicBezTo>
                <a:cubicBezTo>
                  <a:pt x="1316" y="495"/>
                  <a:pt x="1327" y="499"/>
                  <a:pt x="1339" y="499"/>
                </a:cubicBezTo>
                <a:cubicBezTo>
                  <a:pt x="1351" y="499"/>
                  <a:pt x="1362" y="495"/>
                  <a:pt x="1371" y="487"/>
                </a:cubicBezTo>
                <a:cubicBezTo>
                  <a:pt x="1380" y="479"/>
                  <a:pt x="1385" y="468"/>
                  <a:pt x="1386" y="456"/>
                </a:cubicBezTo>
                <a:cubicBezTo>
                  <a:pt x="1386" y="223"/>
                  <a:pt x="1386" y="223"/>
                  <a:pt x="1386" y="223"/>
                </a:cubicBezTo>
                <a:cubicBezTo>
                  <a:pt x="1385" y="211"/>
                  <a:pt x="1380" y="199"/>
                  <a:pt x="1371" y="191"/>
                </a:cubicBezTo>
                <a:cubicBezTo>
                  <a:pt x="1363" y="182"/>
                  <a:pt x="1351" y="178"/>
                  <a:pt x="1339" y="178"/>
                </a:cubicBezTo>
                <a:cubicBezTo>
                  <a:pt x="1327" y="178"/>
                  <a:pt x="1315" y="182"/>
                  <a:pt x="1307" y="191"/>
                </a:cubicBezTo>
                <a:cubicBezTo>
                  <a:pt x="1298" y="199"/>
                  <a:pt x="1293" y="211"/>
                  <a:pt x="1292" y="223"/>
                </a:cubicBezTo>
                <a:cubicBezTo>
                  <a:pt x="1292" y="456"/>
                  <a:pt x="1292" y="456"/>
                  <a:pt x="1292" y="456"/>
                </a:cubicBezTo>
                <a:moveTo>
                  <a:pt x="1550" y="550"/>
                </a:moveTo>
                <a:cubicBezTo>
                  <a:pt x="1551" y="561"/>
                  <a:pt x="1556" y="572"/>
                  <a:pt x="1565" y="581"/>
                </a:cubicBezTo>
                <a:cubicBezTo>
                  <a:pt x="1573" y="589"/>
                  <a:pt x="1585" y="593"/>
                  <a:pt x="1597" y="593"/>
                </a:cubicBezTo>
                <a:cubicBezTo>
                  <a:pt x="1609" y="593"/>
                  <a:pt x="1620" y="589"/>
                  <a:pt x="1629" y="581"/>
                </a:cubicBezTo>
                <a:cubicBezTo>
                  <a:pt x="1637" y="572"/>
                  <a:pt x="1643" y="561"/>
                  <a:pt x="1643" y="550"/>
                </a:cubicBezTo>
                <a:cubicBezTo>
                  <a:pt x="1643" y="45"/>
                  <a:pt x="1643" y="45"/>
                  <a:pt x="1643" y="45"/>
                </a:cubicBezTo>
                <a:cubicBezTo>
                  <a:pt x="1643" y="33"/>
                  <a:pt x="1638" y="22"/>
                  <a:pt x="1629" y="13"/>
                </a:cubicBezTo>
                <a:cubicBezTo>
                  <a:pt x="1620" y="5"/>
                  <a:pt x="1609" y="0"/>
                  <a:pt x="1597" y="0"/>
                </a:cubicBezTo>
                <a:cubicBezTo>
                  <a:pt x="1585" y="0"/>
                  <a:pt x="1573" y="5"/>
                  <a:pt x="1564" y="13"/>
                </a:cubicBezTo>
                <a:cubicBezTo>
                  <a:pt x="1556" y="22"/>
                  <a:pt x="1550" y="33"/>
                  <a:pt x="1550" y="45"/>
                </a:cubicBezTo>
                <a:cubicBezTo>
                  <a:pt x="1550" y="550"/>
                  <a:pt x="1550" y="550"/>
                  <a:pt x="1550" y="550"/>
                </a:cubicBezTo>
                <a:moveTo>
                  <a:pt x="1808" y="456"/>
                </a:moveTo>
                <a:cubicBezTo>
                  <a:pt x="1809" y="468"/>
                  <a:pt x="1815" y="479"/>
                  <a:pt x="1823" y="487"/>
                </a:cubicBezTo>
                <a:cubicBezTo>
                  <a:pt x="1832" y="495"/>
                  <a:pt x="1843" y="499"/>
                  <a:pt x="1855" y="499"/>
                </a:cubicBezTo>
                <a:cubicBezTo>
                  <a:pt x="1867" y="499"/>
                  <a:pt x="1879" y="495"/>
                  <a:pt x="1887" y="487"/>
                </a:cubicBezTo>
                <a:cubicBezTo>
                  <a:pt x="1896" y="479"/>
                  <a:pt x="1901" y="468"/>
                  <a:pt x="1902" y="456"/>
                </a:cubicBezTo>
                <a:cubicBezTo>
                  <a:pt x="1902" y="223"/>
                  <a:pt x="1902" y="223"/>
                  <a:pt x="1902" y="223"/>
                </a:cubicBezTo>
                <a:cubicBezTo>
                  <a:pt x="1902" y="211"/>
                  <a:pt x="1896" y="199"/>
                  <a:pt x="1888" y="191"/>
                </a:cubicBezTo>
                <a:cubicBezTo>
                  <a:pt x="1879" y="182"/>
                  <a:pt x="1867" y="178"/>
                  <a:pt x="1855" y="178"/>
                </a:cubicBezTo>
                <a:cubicBezTo>
                  <a:pt x="1843" y="178"/>
                  <a:pt x="1832" y="182"/>
                  <a:pt x="1823" y="191"/>
                </a:cubicBezTo>
                <a:cubicBezTo>
                  <a:pt x="1814" y="199"/>
                  <a:pt x="1809" y="211"/>
                  <a:pt x="1808" y="223"/>
                </a:cubicBezTo>
                <a:cubicBezTo>
                  <a:pt x="1808" y="456"/>
                  <a:pt x="1808" y="456"/>
                  <a:pt x="1808" y="456"/>
                </a:cubicBezTo>
                <a:moveTo>
                  <a:pt x="2066" y="456"/>
                </a:moveTo>
                <a:cubicBezTo>
                  <a:pt x="2067" y="468"/>
                  <a:pt x="2073" y="479"/>
                  <a:pt x="2081" y="487"/>
                </a:cubicBezTo>
                <a:cubicBezTo>
                  <a:pt x="2090" y="495"/>
                  <a:pt x="2101" y="499"/>
                  <a:pt x="2113" y="499"/>
                </a:cubicBezTo>
                <a:cubicBezTo>
                  <a:pt x="2125" y="499"/>
                  <a:pt x="2136" y="495"/>
                  <a:pt x="2145" y="487"/>
                </a:cubicBezTo>
                <a:cubicBezTo>
                  <a:pt x="2154" y="479"/>
                  <a:pt x="2159" y="468"/>
                  <a:pt x="2160" y="456"/>
                </a:cubicBezTo>
                <a:cubicBezTo>
                  <a:pt x="2160" y="352"/>
                  <a:pt x="2160" y="352"/>
                  <a:pt x="2160" y="352"/>
                </a:cubicBezTo>
                <a:cubicBezTo>
                  <a:pt x="2160" y="340"/>
                  <a:pt x="2154" y="328"/>
                  <a:pt x="2146" y="320"/>
                </a:cubicBezTo>
                <a:cubicBezTo>
                  <a:pt x="2137" y="311"/>
                  <a:pt x="2125" y="307"/>
                  <a:pt x="2113" y="307"/>
                </a:cubicBezTo>
                <a:cubicBezTo>
                  <a:pt x="2101" y="307"/>
                  <a:pt x="2089" y="311"/>
                  <a:pt x="2081" y="320"/>
                </a:cubicBezTo>
                <a:cubicBezTo>
                  <a:pt x="2072" y="328"/>
                  <a:pt x="2067" y="340"/>
                  <a:pt x="2066" y="352"/>
                </a:cubicBezTo>
                <a:cubicBezTo>
                  <a:pt x="2066" y="456"/>
                  <a:pt x="2066" y="456"/>
                  <a:pt x="2066" y="456"/>
                </a:cubicBezTo>
                <a:moveTo>
                  <a:pt x="1469" y="1126"/>
                </a:moveTo>
                <a:cubicBezTo>
                  <a:pt x="1469" y="1026"/>
                  <a:pt x="1469" y="1026"/>
                  <a:pt x="1469" y="1026"/>
                </a:cubicBezTo>
                <a:cubicBezTo>
                  <a:pt x="1467" y="1027"/>
                  <a:pt x="1467" y="1027"/>
                  <a:pt x="1467" y="1027"/>
                </a:cubicBezTo>
                <a:cubicBezTo>
                  <a:pt x="1445" y="1038"/>
                  <a:pt x="1420" y="1044"/>
                  <a:pt x="1395" y="1045"/>
                </a:cubicBezTo>
                <a:cubicBezTo>
                  <a:pt x="1369" y="1047"/>
                  <a:pt x="1343" y="1039"/>
                  <a:pt x="1322" y="1024"/>
                </a:cubicBezTo>
                <a:cubicBezTo>
                  <a:pt x="1308" y="1012"/>
                  <a:pt x="1297" y="997"/>
                  <a:pt x="1291" y="979"/>
                </a:cubicBezTo>
                <a:cubicBezTo>
                  <a:pt x="1284" y="959"/>
                  <a:pt x="1284" y="939"/>
                  <a:pt x="1289" y="919"/>
                </a:cubicBezTo>
                <a:cubicBezTo>
                  <a:pt x="1293" y="898"/>
                  <a:pt x="1305" y="880"/>
                  <a:pt x="1321" y="867"/>
                </a:cubicBezTo>
                <a:cubicBezTo>
                  <a:pt x="1335" y="855"/>
                  <a:pt x="1353" y="848"/>
                  <a:pt x="1371" y="846"/>
                </a:cubicBezTo>
                <a:cubicBezTo>
                  <a:pt x="1404" y="842"/>
                  <a:pt x="1438" y="848"/>
                  <a:pt x="1467" y="864"/>
                </a:cubicBezTo>
                <a:cubicBezTo>
                  <a:pt x="1469" y="865"/>
                  <a:pt x="1469" y="865"/>
                  <a:pt x="1469" y="865"/>
                </a:cubicBezTo>
                <a:cubicBezTo>
                  <a:pt x="1469" y="764"/>
                  <a:pt x="1469" y="764"/>
                  <a:pt x="1469" y="764"/>
                </a:cubicBezTo>
                <a:cubicBezTo>
                  <a:pt x="1465" y="763"/>
                  <a:pt x="1465" y="763"/>
                  <a:pt x="1465" y="763"/>
                </a:cubicBezTo>
                <a:cubicBezTo>
                  <a:pt x="1435" y="753"/>
                  <a:pt x="1404" y="749"/>
                  <a:pt x="1373" y="751"/>
                </a:cubicBezTo>
                <a:cubicBezTo>
                  <a:pt x="1345" y="752"/>
                  <a:pt x="1318" y="758"/>
                  <a:pt x="1292" y="769"/>
                </a:cubicBezTo>
                <a:cubicBezTo>
                  <a:pt x="1266" y="781"/>
                  <a:pt x="1244" y="799"/>
                  <a:pt x="1226" y="821"/>
                </a:cubicBezTo>
                <a:cubicBezTo>
                  <a:pt x="1169" y="892"/>
                  <a:pt x="1168" y="992"/>
                  <a:pt x="1222" y="1065"/>
                </a:cubicBezTo>
                <a:cubicBezTo>
                  <a:pt x="1249" y="1099"/>
                  <a:pt x="1286" y="1123"/>
                  <a:pt x="1328" y="1133"/>
                </a:cubicBezTo>
                <a:cubicBezTo>
                  <a:pt x="1372" y="1143"/>
                  <a:pt x="1418" y="1142"/>
                  <a:pt x="1462" y="1128"/>
                </a:cubicBezTo>
                <a:cubicBezTo>
                  <a:pt x="1469" y="1126"/>
                  <a:pt x="1469" y="1126"/>
                  <a:pt x="1469" y="1126"/>
                </a:cubicBezTo>
                <a:moveTo>
                  <a:pt x="1569" y="945"/>
                </a:moveTo>
                <a:cubicBezTo>
                  <a:pt x="1570" y="874"/>
                  <a:pt x="1610" y="809"/>
                  <a:pt x="1672" y="775"/>
                </a:cubicBezTo>
                <a:cubicBezTo>
                  <a:pt x="1735" y="741"/>
                  <a:pt x="1811" y="743"/>
                  <a:pt x="1872" y="780"/>
                </a:cubicBezTo>
                <a:cubicBezTo>
                  <a:pt x="1941" y="821"/>
                  <a:pt x="1977" y="900"/>
                  <a:pt x="1963" y="979"/>
                </a:cubicBezTo>
                <a:cubicBezTo>
                  <a:pt x="1949" y="1058"/>
                  <a:pt x="1887" y="1120"/>
                  <a:pt x="1809" y="1135"/>
                </a:cubicBezTo>
                <a:cubicBezTo>
                  <a:pt x="1751" y="1148"/>
                  <a:pt x="1690" y="1134"/>
                  <a:pt x="1644" y="1097"/>
                </a:cubicBezTo>
                <a:cubicBezTo>
                  <a:pt x="1597" y="1060"/>
                  <a:pt x="1570" y="1004"/>
                  <a:pt x="1569" y="945"/>
                </a:cubicBezTo>
                <a:moveTo>
                  <a:pt x="1706" y="868"/>
                </a:moveTo>
                <a:cubicBezTo>
                  <a:pt x="1686" y="884"/>
                  <a:pt x="1673" y="908"/>
                  <a:pt x="1670" y="934"/>
                </a:cubicBezTo>
                <a:cubicBezTo>
                  <a:pt x="1667" y="960"/>
                  <a:pt x="1674" y="986"/>
                  <a:pt x="1691" y="1007"/>
                </a:cubicBezTo>
                <a:cubicBezTo>
                  <a:pt x="1707" y="1027"/>
                  <a:pt x="1731" y="1040"/>
                  <a:pt x="1757" y="1043"/>
                </a:cubicBezTo>
                <a:cubicBezTo>
                  <a:pt x="1783" y="1046"/>
                  <a:pt x="1809" y="1039"/>
                  <a:pt x="1829" y="1022"/>
                </a:cubicBezTo>
                <a:cubicBezTo>
                  <a:pt x="1850" y="1006"/>
                  <a:pt x="1863" y="982"/>
                  <a:pt x="1866" y="956"/>
                </a:cubicBezTo>
                <a:cubicBezTo>
                  <a:pt x="1869" y="930"/>
                  <a:pt x="1861" y="904"/>
                  <a:pt x="1845" y="884"/>
                </a:cubicBezTo>
                <a:cubicBezTo>
                  <a:pt x="1828" y="863"/>
                  <a:pt x="1805" y="850"/>
                  <a:pt x="1779" y="847"/>
                </a:cubicBezTo>
                <a:cubicBezTo>
                  <a:pt x="1753" y="844"/>
                  <a:pt x="1727" y="852"/>
                  <a:pt x="1706" y="86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EMC_Logo"/>
          <p:cNvSpPr>
            <a:spLocks noChangeAspect="1" noEditPoints="1"/>
          </p:cNvSpPr>
          <p:nvPr userDrawn="1"/>
        </p:nvSpPr>
        <p:spPr bwMode="auto">
          <a:xfrm>
            <a:off x="7515831" y="4693702"/>
            <a:ext cx="457200" cy="158601"/>
          </a:xfrm>
          <a:custGeom>
            <a:avLst/>
            <a:gdLst>
              <a:gd name="T0" fmla="*/ 1203 w 1248"/>
              <a:gd name="T1" fmla="*/ 358 h 433"/>
              <a:gd name="T2" fmla="*/ 1152 w 1248"/>
              <a:gd name="T3" fmla="*/ 358 h 433"/>
              <a:gd name="T4" fmla="*/ 1178 w 1248"/>
              <a:gd name="T5" fmla="*/ 337 h 433"/>
              <a:gd name="T6" fmla="*/ 1178 w 1248"/>
              <a:gd name="T7" fmla="*/ 380 h 433"/>
              <a:gd name="T8" fmla="*/ 1178 w 1248"/>
              <a:gd name="T9" fmla="*/ 337 h 433"/>
              <a:gd name="T10" fmla="*/ 1168 w 1248"/>
              <a:gd name="T11" fmla="*/ 373 h 433"/>
              <a:gd name="T12" fmla="*/ 1176 w 1248"/>
              <a:gd name="T13" fmla="*/ 344 h 433"/>
              <a:gd name="T14" fmla="*/ 1188 w 1248"/>
              <a:gd name="T15" fmla="*/ 352 h 433"/>
              <a:gd name="T16" fmla="*/ 1182 w 1248"/>
              <a:gd name="T17" fmla="*/ 359 h 433"/>
              <a:gd name="T18" fmla="*/ 1189 w 1248"/>
              <a:gd name="T19" fmla="*/ 373 h 433"/>
              <a:gd name="T20" fmla="*/ 1182 w 1248"/>
              <a:gd name="T21" fmla="*/ 366 h 433"/>
              <a:gd name="T22" fmla="*/ 1173 w 1248"/>
              <a:gd name="T23" fmla="*/ 361 h 433"/>
              <a:gd name="T24" fmla="*/ 1173 w 1248"/>
              <a:gd name="T25" fmla="*/ 357 h 433"/>
              <a:gd name="T26" fmla="*/ 1183 w 1248"/>
              <a:gd name="T27" fmla="*/ 352 h 433"/>
              <a:gd name="T28" fmla="*/ 1173 w 1248"/>
              <a:gd name="T29" fmla="*/ 348 h 433"/>
              <a:gd name="T30" fmla="*/ 7 w 1248"/>
              <a:gd name="T31" fmla="*/ 80 h 433"/>
              <a:gd name="T32" fmla="*/ 290 w 1248"/>
              <a:gd name="T33" fmla="*/ 165 h 433"/>
              <a:gd name="T34" fmla="*/ 251 w 1248"/>
              <a:gd name="T35" fmla="*/ 115 h 433"/>
              <a:gd name="T36" fmla="*/ 133 w 1248"/>
              <a:gd name="T37" fmla="*/ 217 h 433"/>
              <a:gd name="T38" fmla="*/ 259 w 1248"/>
              <a:gd name="T39" fmla="*/ 174 h 433"/>
              <a:gd name="T40" fmla="*/ 266 w 1248"/>
              <a:gd name="T41" fmla="*/ 290 h 433"/>
              <a:gd name="T42" fmla="*/ 233 w 1248"/>
              <a:gd name="T43" fmla="*/ 250 h 433"/>
              <a:gd name="T44" fmla="*/ 133 w 1248"/>
              <a:gd name="T45" fmla="*/ 367 h 433"/>
              <a:gd name="T46" fmla="*/ 290 w 1248"/>
              <a:gd name="T47" fmla="*/ 310 h 433"/>
              <a:gd name="T48" fmla="*/ 298 w 1248"/>
              <a:gd name="T49" fmla="*/ 405 h 433"/>
              <a:gd name="T50" fmla="*/ 7 w 1248"/>
              <a:gd name="T51" fmla="*/ 406 h 433"/>
              <a:gd name="T52" fmla="*/ 55 w 1248"/>
              <a:gd name="T53" fmla="*/ 322 h 433"/>
              <a:gd name="T54" fmla="*/ 5 w 1248"/>
              <a:gd name="T55" fmla="*/ 89 h 433"/>
              <a:gd name="T56" fmla="*/ 358 w 1248"/>
              <a:gd name="T57" fmla="*/ 88 h 433"/>
              <a:gd name="T58" fmla="*/ 389 w 1248"/>
              <a:gd name="T59" fmla="*/ 311 h 433"/>
              <a:gd name="T60" fmla="*/ 336 w 1248"/>
              <a:gd name="T61" fmla="*/ 404 h 433"/>
              <a:gd name="T62" fmla="*/ 475 w 1248"/>
              <a:gd name="T63" fmla="*/ 395 h 433"/>
              <a:gd name="T64" fmla="*/ 444 w 1248"/>
              <a:gd name="T65" fmla="*/ 157 h 433"/>
              <a:gd name="T66" fmla="*/ 580 w 1248"/>
              <a:gd name="T67" fmla="*/ 405 h 433"/>
              <a:gd name="T68" fmla="*/ 724 w 1248"/>
              <a:gd name="T69" fmla="*/ 371 h 433"/>
              <a:gd name="T70" fmla="*/ 675 w 1248"/>
              <a:gd name="T71" fmla="*/ 405 h 433"/>
              <a:gd name="T72" fmla="*/ 857 w 1248"/>
              <a:gd name="T73" fmla="*/ 398 h 433"/>
              <a:gd name="T74" fmla="*/ 775 w 1248"/>
              <a:gd name="T75" fmla="*/ 117 h 433"/>
              <a:gd name="T76" fmla="*/ 826 w 1248"/>
              <a:gd name="T77" fmla="*/ 80 h 433"/>
              <a:gd name="T78" fmla="*/ 696 w 1248"/>
              <a:gd name="T79" fmla="*/ 84 h 433"/>
              <a:gd name="T80" fmla="*/ 491 w 1248"/>
              <a:gd name="T81" fmla="*/ 81 h 433"/>
              <a:gd name="T82" fmla="*/ 358 w 1248"/>
              <a:gd name="T83" fmla="*/ 88 h 433"/>
              <a:gd name="T84" fmla="*/ 1122 w 1248"/>
              <a:gd name="T85" fmla="*/ 78 h 433"/>
              <a:gd name="T86" fmla="*/ 919 w 1248"/>
              <a:gd name="T87" fmla="*/ 389 h 433"/>
              <a:gd name="T88" fmla="*/ 1129 w 1248"/>
              <a:gd name="T89" fmla="*/ 390 h 433"/>
              <a:gd name="T90" fmla="*/ 1121 w 1248"/>
              <a:gd name="T91" fmla="*/ 309 h 433"/>
              <a:gd name="T92" fmla="*/ 956 w 1248"/>
              <a:gd name="T93" fmla="*/ 322 h 433"/>
              <a:gd name="T94" fmla="*/ 1078 w 1248"/>
              <a:gd name="T95" fmla="*/ 107 h 433"/>
              <a:gd name="T96" fmla="*/ 1120 w 1248"/>
              <a:gd name="T97" fmla="*/ 162 h 433"/>
              <a:gd name="T98" fmla="*/ 1195 w 1248"/>
              <a:gd name="T99" fmla="*/ 81 h 433"/>
              <a:gd name="T100" fmla="*/ 1142 w 1248"/>
              <a:gd name="T101" fmla="*/ 152 h 433"/>
              <a:gd name="T102" fmla="*/ 1242 w 1248"/>
              <a:gd name="T103" fmla="*/ 107 h 433"/>
              <a:gd name="T104" fmla="*/ 1222 w 1248"/>
              <a:gd name="T105" fmla="*/ 126 h 433"/>
              <a:gd name="T106" fmla="*/ 1221 w 1248"/>
              <a:gd name="T107" fmla="*/ 90 h 433"/>
              <a:gd name="T108" fmla="*/ 1145 w 1248"/>
              <a:gd name="T109" fmla="*/ 36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48" h="433">
                <a:moveTo>
                  <a:pt x="1178" y="333"/>
                </a:moveTo>
                <a:cubicBezTo>
                  <a:pt x="1191" y="333"/>
                  <a:pt x="1203" y="344"/>
                  <a:pt x="1203" y="358"/>
                </a:cubicBezTo>
                <a:cubicBezTo>
                  <a:pt x="1203" y="372"/>
                  <a:pt x="1191" y="384"/>
                  <a:pt x="1178" y="384"/>
                </a:cubicBezTo>
                <a:cubicBezTo>
                  <a:pt x="1164" y="384"/>
                  <a:pt x="1152" y="372"/>
                  <a:pt x="1152" y="358"/>
                </a:cubicBezTo>
                <a:cubicBezTo>
                  <a:pt x="1152" y="344"/>
                  <a:pt x="1164" y="333"/>
                  <a:pt x="1178" y="333"/>
                </a:cubicBezTo>
                <a:close/>
                <a:moveTo>
                  <a:pt x="1178" y="337"/>
                </a:moveTo>
                <a:cubicBezTo>
                  <a:pt x="1166" y="337"/>
                  <a:pt x="1157" y="346"/>
                  <a:pt x="1157" y="358"/>
                </a:cubicBezTo>
                <a:cubicBezTo>
                  <a:pt x="1157" y="370"/>
                  <a:pt x="1166" y="380"/>
                  <a:pt x="1178" y="380"/>
                </a:cubicBezTo>
                <a:cubicBezTo>
                  <a:pt x="1189" y="380"/>
                  <a:pt x="1198" y="370"/>
                  <a:pt x="1198" y="358"/>
                </a:cubicBezTo>
                <a:cubicBezTo>
                  <a:pt x="1198" y="346"/>
                  <a:pt x="1189" y="337"/>
                  <a:pt x="1178" y="337"/>
                </a:cubicBezTo>
                <a:close/>
                <a:moveTo>
                  <a:pt x="1173" y="373"/>
                </a:moveTo>
                <a:cubicBezTo>
                  <a:pt x="1168" y="373"/>
                  <a:pt x="1168" y="373"/>
                  <a:pt x="1168" y="373"/>
                </a:cubicBezTo>
                <a:cubicBezTo>
                  <a:pt x="1168" y="345"/>
                  <a:pt x="1168" y="345"/>
                  <a:pt x="1168" y="345"/>
                </a:cubicBezTo>
                <a:cubicBezTo>
                  <a:pt x="1171" y="344"/>
                  <a:pt x="1173" y="344"/>
                  <a:pt x="1176" y="344"/>
                </a:cubicBezTo>
                <a:cubicBezTo>
                  <a:pt x="1181" y="344"/>
                  <a:pt x="1183" y="345"/>
                  <a:pt x="1185" y="346"/>
                </a:cubicBezTo>
                <a:cubicBezTo>
                  <a:pt x="1187" y="347"/>
                  <a:pt x="1188" y="349"/>
                  <a:pt x="1188" y="352"/>
                </a:cubicBezTo>
                <a:cubicBezTo>
                  <a:pt x="1188" y="356"/>
                  <a:pt x="1185" y="358"/>
                  <a:pt x="1182" y="359"/>
                </a:cubicBezTo>
                <a:cubicBezTo>
                  <a:pt x="1182" y="359"/>
                  <a:pt x="1182" y="359"/>
                  <a:pt x="1182" y="359"/>
                </a:cubicBezTo>
                <a:cubicBezTo>
                  <a:pt x="1185" y="359"/>
                  <a:pt x="1186" y="362"/>
                  <a:pt x="1187" y="366"/>
                </a:cubicBezTo>
                <a:cubicBezTo>
                  <a:pt x="1188" y="370"/>
                  <a:pt x="1188" y="372"/>
                  <a:pt x="1189" y="373"/>
                </a:cubicBezTo>
                <a:cubicBezTo>
                  <a:pt x="1184" y="373"/>
                  <a:pt x="1184" y="373"/>
                  <a:pt x="1184" y="373"/>
                </a:cubicBezTo>
                <a:cubicBezTo>
                  <a:pt x="1183" y="372"/>
                  <a:pt x="1183" y="369"/>
                  <a:pt x="1182" y="366"/>
                </a:cubicBezTo>
                <a:cubicBezTo>
                  <a:pt x="1181" y="362"/>
                  <a:pt x="1180" y="361"/>
                  <a:pt x="1176" y="361"/>
                </a:cubicBezTo>
                <a:cubicBezTo>
                  <a:pt x="1173" y="361"/>
                  <a:pt x="1173" y="361"/>
                  <a:pt x="1173" y="361"/>
                </a:cubicBezTo>
                <a:lnTo>
                  <a:pt x="1173" y="373"/>
                </a:lnTo>
                <a:close/>
                <a:moveTo>
                  <a:pt x="1173" y="357"/>
                </a:moveTo>
                <a:cubicBezTo>
                  <a:pt x="1176" y="357"/>
                  <a:pt x="1176" y="357"/>
                  <a:pt x="1176" y="357"/>
                </a:cubicBezTo>
                <a:cubicBezTo>
                  <a:pt x="1180" y="357"/>
                  <a:pt x="1183" y="356"/>
                  <a:pt x="1183" y="352"/>
                </a:cubicBezTo>
                <a:cubicBezTo>
                  <a:pt x="1183" y="350"/>
                  <a:pt x="1181" y="347"/>
                  <a:pt x="1176" y="347"/>
                </a:cubicBezTo>
                <a:cubicBezTo>
                  <a:pt x="1175" y="347"/>
                  <a:pt x="1174" y="348"/>
                  <a:pt x="1173" y="348"/>
                </a:cubicBezTo>
                <a:lnTo>
                  <a:pt x="1173" y="357"/>
                </a:lnTo>
                <a:close/>
                <a:moveTo>
                  <a:pt x="7" y="80"/>
                </a:moveTo>
                <a:cubicBezTo>
                  <a:pt x="290" y="81"/>
                  <a:pt x="290" y="81"/>
                  <a:pt x="290" y="81"/>
                </a:cubicBezTo>
                <a:cubicBezTo>
                  <a:pt x="290" y="165"/>
                  <a:pt x="290" y="165"/>
                  <a:pt x="290" y="165"/>
                </a:cubicBezTo>
                <a:cubicBezTo>
                  <a:pt x="290" y="170"/>
                  <a:pt x="283" y="169"/>
                  <a:pt x="282" y="164"/>
                </a:cubicBezTo>
                <a:cubicBezTo>
                  <a:pt x="280" y="150"/>
                  <a:pt x="256" y="118"/>
                  <a:pt x="251" y="115"/>
                </a:cubicBezTo>
                <a:cubicBezTo>
                  <a:pt x="133" y="115"/>
                  <a:pt x="133" y="115"/>
                  <a:pt x="133" y="115"/>
                </a:cubicBezTo>
                <a:cubicBezTo>
                  <a:pt x="133" y="217"/>
                  <a:pt x="133" y="217"/>
                  <a:pt x="133" y="217"/>
                </a:cubicBezTo>
                <a:cubicBezTo>
                  <a:pt x="232" y="217"/>
                  <a:pt x="232" y="217"/>
                  <a:pt x="232" y="217"/>
                </a:cubicBezTo>
                <a:cubicBezTo>
                  <a:pt x="240" y="214"/>
                  <a:pt x="251" y="194"/>
                  <a:pt x="259" y="174"/>
                </a:cubicBezTo>
                <a:cubicBezTo>
                  <a:pt x="261" y="167"/>
                  <a:pt x="267" y="171"/>
                  <a:pt x="267" y="173"/>
                </a:cubicBezTo>
                <a:cubicBezTo>
                  <a:pt x="265" y="206"/>
                  <a:pt x="265" y="266"/>
                  <a:pt x="266" y="290"/>
                </a:cubicBezTo>
                <a:cubicBezTo>
                  <a:pt x="266" y="300"/>
                  <a:pt x="261" y="302"/>
                  <a:pt x="259" y="294"/>
                </a:cubicBezTo>
                <a:cubicBezTo>
                  <a:pt x="256" y="286"/>
                  <a:pt x="242" y="258"/>
                  <a:pt x="233" y="250"/>
                </a:cubicBezTo>
                <a:cubicBezTo>
                  <a:pt x="133" y="250"/>
                  <a:pt x="133" y="250"/>
                  <a:pt x="133" y="250"/>
                </a:cubicBezTo>
                <a:cubicBezTo>
                  <a:pt x="133" y="367"/>
                  <a:pt x="133" y="367"/>
                  <a:pt x="133" y="367"/>
                </a:cubicBezTo>
                <a:cubicBezTo>
                  <a:pt x="261" y="367"/>
                  <a:pt x="261" y="367"/>
                  <a:pt x="261" y="367"/>
                </a:cubicBezTo>
                <a:cubicBezTo>
                  <a:pt x="269" y="361"/>
                  <a:pt x="287" y="320"/>
                  <a:pt x="290" y="310"/>
                </a:cubicBezTo>
                <a:cubicBezTo>
                  <a:pt x="290" y="305"/>
                  <a:pt x="298" y="305"/>
                  <a:pt x="298" y="309"/>
                </a:cubicBezTo>
                <a:cubicBezTo>
                  <a:pt x="298" y="405"/>
                  <a:pt x="298" y="405"/>
                  <a:pt x="298" y="405"/>
                </a:cubicBezTo>
                <a:cubicBezTo>
                  <a:pt x="97" y="402"/>
                  <a:pt x="97" y="402"/>
                  <a:pt x="97" y="402"/>
                </a:cubicBezTo>
                <a:cubicBezTo>
                  <a:pt x="56" y="402"/>
                  <a:pt x="46" y="402"/>
                  <a:pt x="7" y="406"/>
                </a:cubicBezTo>
                <a:cubicBezTo>
                  <a:pt x="0" y="407"/>
                  <a:pt x="0" y="397"/>
                  <a:pt x="5" y="395"/>
                </a:cubicBezTo>
                <a:cubicBezTo>
                  <a:pt x="49" y="374"/>
                  <a:pt x="55" y="386"/>
                  <a:pt x="55" y="322"/>
                </a:cubicBezTo>
                <a:cubicBezTo>
                  <a:pt x="55" y="149"/>
                  <a:pt x="55" y="149"/>
                  <a:pt x="55" y="149"/>
                </a:cubicBezTo>
                <a:cubicBezTo>
                  <a:pt x="55" y="101"/>
                  <a:pt x="41" y="103"/>
                  <a:pt x="5" y="89"/>
                </a:cubicBezTo>
                <a:cubicBezTo>
                  <a:pt x="1" y="88"/>
                  <a:pt x="3" y="81"/>
                  <a:pt x="7" y="80"/>
                </a:cubicBezTo>
                <a:close/>
                <a:moveTo>
                  <a:pt x="358" y="88"/>
                </a:moveTo>
                <a:cubicBezTo>
                  <a:pt x="375" y="95"/>
                  <a:pt x="413" y="99"/>
                  <a:pt x="411" y="129"/>
                </a:cubicBezTo>
                <a:cubicBezTo>
                  <a:pt x="389" y="311"/>
                  <a:pt x="389" y="311"/>
                  <a:pt x="389" y="311"/>
                </a:cubicBezTo>
                <a:cubicBezTo>
                  <a:pt x="381" y="393"/>
                  <a:pt x="369" y="383"/>
                  <a:pt x="333" y="394"/>
                </a:cubicBezTo>
                <a:cubicBezTo>
                  <a:pt x="321" y="398"/>
                  <a:pt x="331" y="405"/>
                  <a:pt x="336" y="404"/>
                </a:cubicBezTo>
                <a:cubicBezTo>
                  <a:pt x="347" y="402"/>
                  <a:pt x="449" y="401"/>
                  <a:pt x="476" y="403"/>
                </a:cubicBezTo>
                <a:cubicBezTo>
                  <a:pt x="480" y="404"/>
                  <a:pt x="480" y="397"/>
                  <a:pt x="475" y="395"/>
                </a:cubicBezTo>
                <a:cubicBezTo>
                  <a:pt x="471" y="393"/>
                  <a:pt x="432" y="386"/>
                  <a:pt x="424" y="370"/>
                </a:cubicBezTo>
                <a:cubicBezTo>
                  <a:pt x="444" y="157"/>
                  <a:pt x="444" y="157"/>
                  <a:pt x="444" y="157"/>
                </a:cubicBezTo>
                <a:cubicBezTo>
                  <a:pt x="559" y="405"/>
                  <a:pt x="559" y="405"/>
                  <a:pt x="559" y="405"/>
                </a:cubicBezTo>
                <a:cubicBezTo>
                  <a:pt x="580" y="405"/>
                  <a:pt x="580" y="405"/>
                  <a:pt x="580" y="405"/>
                </a:cubicBezTo>
                <a:cubicBezTo>
                  <a:pt x="705" y="151"/>
                  <a:pt x="705" y="151"/>
                  <a:pt x="705" y="151"/>
                </a:cubicBezTo>
                <a:cubicBezTo>
                  <a:pt x="724" y="371"/>
                  <a:pt x="724" y="371"/>
                  <a:pt x="724" y="371"/>
                </a:cubicBezTo>
                <a:cubicBezTo>
                  <a:pt x="717" y="382"/>
                  <a:pt x="688" y="392"/>
                  <a:pt x="674" y="397"/>
                </a:cubicBezTo>
                <a:cubicBezTo>
                  <a:pt x="661" y="401"/>
                  <a:pt x="673" y="405"/>
                  <a:pt x="675" y="405"/>
                </a:cubicBezTo>
                <a:cubicBezTo>
                  <a:pt x="703" y="403"/>
                  <a:pt x="830" y="403"/>
                  <a:pt x="858" y="405"/>
                </a:cubicBezTo>
                <a:cubicBezTo>
                  <a:pt x="861" y="405"/>
                  <a:pt x="863" y="399"/>
                  <a:pt x="857" y="398"/>
                </a:cubicBezTo>
                <a:cubicBezTo>
                  <a:pt x="850" y="397"/>
                  <a:pt x="805" y="378"/>
                  <a:pt x="802" y="370"/>
                </a:cubicBezTo>
                <a:cubicBezTo>
                  <a:pt x="775" y="117"/>
                  <a:pt x="775" y="117"/>
                  <a:pt x="775" y="117"/>
                </a:cubicBezTo>
                <a:cubicBezTo>
                  <a:pt x="780" y="110"/>
                  <a:pt x="824" y="92"/>
                  <a:pt x="827" y="90"/>
                </a:cubicBezTo>
                <a:cubicBezTo>
                  <a:pt x="831" y="88"/>
                  <a:pt x="830" y="79"/>
                  <a:pt x="826" y="80"/>
                </a:cubicBezTo>
                <a:cubicBezTo>
                  <a:pt x="821" y="81"/>
                  <a:pt x="793" y="84"/>
                  <a:pt x="785" y="84"/>
                </a:cubicBezTo>
                <a:cubicBezTo>
                  <a:pt x="778" y="84"/>
                  <a:pt x="696" y="84"/>
                  <a:pt x="696" y="84"/>
                </a:cubicBezTo>
                <a:cubicBezTo>
                  <a:pt x="592" y="289"/>
                  <a:pt x="592" y="289"/>
                  <a:pt x="592" y="289"/>
                </a:cubicBezTo>
                <a:cubicBezTo>
                  <a:pt x="491" y="81"/>
                  <a:pt x="491" y="81"/>
                  <a:pt x="491" y="81"/>
                </a:cubicBezTo>
                <a:cubicBezTo>
                  <a:pt x="359" y="78"/>
                  <a:pt x="359" y="78"/>
                  <a:pt x="359" y="78"/>
                </a:cubicBezTo>
                <a:cubicBezTo>
                  <a:pt x="352" y="78"/>
                  <a:pt x="355" y="88"/>
                  <a:pt x="358" y="88"/>
                </a:cubicBezTo>
                <a:close/>
                <a:moveTo>
                  <a:pt x="1120" y="162"/>
                </a:moveTo>
                <a:cubicBezTo>
                  <a:pt x="1122" y="78"/>
                  <a:pt x="1122" y="78"/>
                  <a:pt x="1122" y="78"/>
                </a:cubicBezTo>
                <a:cubicBezTo>
                  <a:pt x="1085" y="74"/>
                  <a:pt x="993" y="59"/>
                  <a:pt x="917" y="115"/>
                </a:cubicBezTo>
                <a:cubicBezTo>
                  <a:pt x="838" y="173"/>
                  <a:pt x="816" y="322"/>
                  <a:pt x="919" y="389"/>
                </a:cubicBezTo>
                <a:cubicBezTo>
                  <a:pt x="987" y="433"/>
                  <a:pt x="1111" y="402"/>
                  <a:pt x="1121" y="398"/>
                </a:cubicBezTo>
                <a:cubicBezTo>
                  <a:pt x="1124" y="396"/>
                  <a:pt x="1129" y="393"/>
                  <a:pt x="1129" y="390"/>
                </a:cubicBezTo>
                <a:cubicBezTo>
                  <a:pt x="1129" y="386"/>
                  <a:pt x="1130" y="311"/>
                  <a:pt x="1130" y="308"/>
                </a:cubicBezTo>
                <a:cubicBezTo>
                  <a:pt x="1130" y="304"/>
                  <a:pt x="1124" y="305"/>
                  <a:pt x="1121" y="309"/>
                </a:cubicBezTo>
                <a:cubicBezTo>
                  <a:pt x="1119" y="312"/>
                  <a:pt x="1105" y="366"/>
                  <a:pt x="1091" y="372"/>
                </a:cubicBezTo>
                <a:cubicBezTo>
                  <a:pt x="1062" y="387"/>
                  <a:pt x="992" y="397"/>
                  <a:pt x="956" y="322"/>
                </a:cubicBezTo>
                <a:cubicBezTo>
                  <a:pt x="932" y="273"/>
                  <a:pt x="931" y="207"/>
                  <a:pt x="966" y="147"/>
                </a:cubicBezTo>
                <a:cubicBezTo>
                  <a:pt x="1002" y="84"/>
                  <a:pt x="1070" y="102"/>
                  <a:pt x="1078" y="107"/>
                </a:cubicBezTo>
                <a:cubicBezTo>
                  <a:pt x="1093" y="116"/>
                  <a:pt x="1103" y="136"/>
                  <a:pt x="1110" y="161"/>
                </a:cubicBezTo>
                <a:cubicBezTo>
                  <a:pt x="1112" y="171"/>
                  <a:pt x="1119" y="169"/>
                  <a:pt x="1120" y="162"/>
                </a:cubicBezTo>
                <a:close/>
                <a:moveTo>
                  <a:pt x="1156" y="43"/>
                </a:moveTo>
                <a:cubicBezTo>
                  <a:pt x="1207" y="14"/>
                  <a:pt x="1210" y="63"/>
                  <a:pt x="1195" y="81"/>
                </a:cubicBezTo>
                <a:cubicBezTo>
                  <a:pt x="1181" y="99"/>
                  <a:pt x="1162" y="121"/>
                  <a:pt x="1142" y="137"/>
                </a:cubicBezTo>
                <a:cubicBezTo>
                  <a:pt x="1142" y="152"/>
                  <a:pt x="1142" y="152"/>
                  <a:pt x="1142" y="152"/>
                </a:cubicBezTo>
                <a:cubicBezTo>
                  <a:pt x="1153" y="152"/>
                  <a:pt x="1229" y="152"/>
                  <a:pt x="1242" y="153"/>
                </a:cubicBezTo>
                <a:cubicBezTo>
                  <a:pt x="1242" y="153"/>
                  <a:pt x="1242" y="110"/>
                  <a:pt x="1242" y="107"/>
                </a:cubicBezTo>
                <a:cubicBezTo>
                  <a:pt x="1242" y="103"/>
                  <a:pt x="1240" y="102"/>
                  <a:pt x="1238" y="105"/>
                </a:cubicBezTo>
                <a:cubicBezTo>
                  <a:pt x="1235" y="109"/>
                  <a:pt x="1227" y="125"/>
                  <a:pt x="1222" y="126"/>
                </a:cubicBezTo>
                <a:cubicBezTo>
                  <a:pt x="1223" y="126"/>
                  <a:pt x="1179" y="126"/>
                  <a:pt x="1179" y="126"/>
                </a:cubicBezTo>
                <a:cubicBezTo>
                  <a:pt x="1179" y="126"/>
                  <a:pt x="1207" y="104"/>
                  <a:pt x="1221" y="90"/>
                </a:cubicBezTo>
                <a:cubicBezTo>
                  <a:pt x="1248" y="63"/>
                  <a:pt x="1241" y="37"/>
                  <a:pt x="1229" y="25"/>
                </a:cubicBezTo>
                <a:cubicBezTo>
                  <a:pt x="1217" y="13"/>
                  <a:pt x="1183" y="0"/>
                  <a:pt x="1145" y="36"/>
                </a:cubicBezTo>
                <a:cubicBezTo>
                  <a:pt x="1142" y="43"/>
                  <a:pt x="1148" y="48"/>
                  <a:pt x="1156" y="4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lvl="0"/>
            <a:endParaRPr lang="en-US"/>
          </a:p>
        </p:txBody>
      </p:sp>
      <p:pic>
        <p:nvPicPr>
          <p:cNvPr id="12" name="VCE-Large" descr="\\sfp\clients\VCE\4-03236_VCEKeynoteTemplates_Moog\Art\Logos\VCE-Logo.em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65576" y="1461570"/>
            <a:ext cx="2212848" cy="222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30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1713" y="183685"/>
            <a:ext cx="8577651" cy="586650"/>
          </a:xfrm>
          <a:prstGeom prst="rect">
            <a:avLst/>
          </a:prstGeom>
        </p:spPr>
        <p:txBody>
          <a:bodyPr anchor="t"/>
          <a:lstStyle/>
          <a:p>
            <a:pPr marL="0" lvl="0"/>
            <a:r>
              <a:rPr lang="en-US" dirty="0" smtClean="0"/>
              <a:t>Click to edit Master title style</a:t>
            </a:r>
            <a:endParaRPr lang="en-US" dirty="0"/>
          </a:p>
        </p:txBody>
      </p:sp>
      <p:sp>
        <p:nvSpPr>
          <p:cNvPr id="4" name="Text Placeholder 3"/>
          <p:cNvSpPr>
            <a:spLocks noGrp="1"/>
          </p:cNvSpPr>
          <p:nvPr>
            <p:ph type="body" idx="1"/>
          </p:nvPr>
        </p:nvSpPr>
        <p:spPr>
          <a:xfrm>
            <a:off x="291713" y="1182291"/>
            <a:ext cx="8577650" cy="1535292"/>
          </a:xfrm>
          <a:prstGeom prst="rect">
            <a:avLst/>
          </a:prstGeom>
        </p:spPr>
        <p:txBody>
          <a:bodyPr vert="horz" wrap="square" lIns="91440" tIns="45720" rIns="91440" bIns="4572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3" name="Color palette" hidden="1"/>
          <p:cNvGrpSpPr/>
          <p:nvPr userDrawn="1"/>
        </p:nvGrpSpPr>
        <p:grpSpPr>
          <a:xfrm>
            <a:off x="6089313" y="-323190"/>
            <a:ext cx="3054687" cy="269922"/>
            <a:chOff x="800100" y="1179512"/>
            <a:chExt cx="13014324" cy="1149987"/>
          </a:xfrm>
        </p:grpSpPr>
        <p:sp>
          <p:nvSpPr>
            <p:cNvPr id="5" name="Rectangle 4"/>
            <p:cNvSpPr/>
            <p:nvPr userDrawn="1"/>
          </p:nvSpPr>
          <p:spPr>
            <a:xfrm>
              <a:off x="2118360" y="1179513"/>
              <a:ext cx="1149987" cy="11499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324" rtl="0" eaLnBrk="1" latinLnBrk="0" hangingPunct="1">
                <a:defRPr sz="1800" kern="1200">
                  <a:solidFill>
                    <a:schemeClr val="lt1"/>
                  </a:solidFill>
                  <a:latin typeface="+mn-lt"/>
                  <a:ea typeface="+mn-ea"/>
                  <a:cs typeface="+mn-cs"/>
                </a:defRPr>
              </a:lvl1pPr>
              <a:lvl2pPr marL="457162" algn="l" defTabSz="914324" rtl="0" eaLnBrk="1" latinLnBrk="0" hangingPunct="1">
                <a:defRPr sz="1800" kern="1200">
                  <a:solidFill>
                    <a:schemeClr val="lt1"/>
                  </a:solidFill>
                  <a:latin typeface="+mn-lt"/>
                  <a:ea typeface="+mn-ea"/>
                  <a:cs typeface="+mn-cs"/>
                </a:defRPr>
              </a:lvl2pPr>
              <a:lvl3pPr marL="914324" algn="l" defTabSz="914324" rtl="0" eaLnBrk="1" latinLnBrk="0" hangingPunct="1">
                <a:defRPr sz="1800" kern="1200">
                  <a:solidFill>
                    <a:schemeClr val="lt1"/>
                  </a:solidFill>
                  <a:latin typeface="+mn-lt"/>
                  <a:ea typeface="+mn-ea"/>
                  <a:cs typeface="+mn-cs"/>
                </a:defRPr>
              </a:lvl3pPr>
              <a:lvl4pPr marL="1371486" algn="l" defTabSz="914324" rtl="0" eaLnBrk="1" latinLnBrk="0" hangingPunct="1">
                <a:defRPr sz="1800" kern="1200">
                  <a:solidFill>
                    <a:schemeClr val="lt1"/>
                  </a:solidFill>
                  <a:latin typeface="+mn-lt"/>
                  <a:ea typeface="+mn-ea"/>
                  <a:cs typeface="+mn-cs"/>
                </a:defRPr>
              </a:lvl4pPr>
              <a:lvl5pPr marL="1828648" algn="l" defTabSz="914324" rtl="0" eaLnBrk="1" latinLnBrk="0" hangingPunct="1">
                <a:defRPr sz="1800" kern="1200">
                  <a:solidFill>
                    <a:schemeClr val="lt1"/>
                  </a:solidFill>
                  <a:latin typeface="+mn-lt"/>
                  <a:ea typeface="+mn-ea"/>
                  <a:cs typeface="+mn-cs"/>
                </a:defRPr>
              </a:lvl5pPr>
              <a:lvl6pPr marL="2285810" algn="l" defTabSz="914324" rtl="0" eaLnBrk="1" latinLnBrk="0" hangingPunct="1">
                <a:defRPr sz="1800" kern="1200">
                  <a:solidFill>
                    <a:schemeClr val="lt1"/>
                  </a:solidFill>
                  <a:latin typeface="+mn-lt"/>
                  <a:ea typeface="+mn-ea"/>
                  <a:cs typeface="+mn-cs"/>
                </a:defRPr>
              </a:lvl6pPr>
              <a:lvl7pPr marL="2742972" algn="l" defTabSz="914324" rtl="0" eaLnBrk="1" latinLnBrk="0" hangingPunct="1">
                <a:defRPr sz="1800" kern="1200">
                  <a:solidFill>
                    <a:schemeClr val="lt1"/>
                  </a:solidFill>
                  <a:latin typeface="+mn-lt"/>
                  <a:ea typeface="+mn-ea"/>
                  <a:cs typeface="+mn-cs"/>
                </a:defRPr>
              </a:lvl7pPr>
              <a:lvl8pPr marL="3200133" algn="l" defTabSz="914324" rtl="0" eaLnBrk="1" latinLnBrk="0" hangingPunct="1">
                <a:defRPr sz="1800" kern="1200">
                  <a:solidFill>
                    <a:schemeClr val="lt1"/>
                  </a:solidFill>
                  <a:latin typeface="+mn-lt"/>
                  <a:ea typeface="+mn-ea"/>
                  <a:cs typeface="+mn-cs"/>
                </a:defRPr>
              </a:lvl8pPr>
              <a:lvl9pPr marL="3657296" algn="l" defTabSz="914324" rtl="0" eaLnBrk="1" latinLnBrk="0" hangingPunct="1">
                <a:defRPr sz="1800" kern="1200">
                  <a:solidFill>
                    <a:schemeClr val="lt1"/>
                  </a:solidFill>
                  <a:latin typeface="+mn-lt"/>
                  <a:ea typeface="+mn-ea"/>
                  <a:cs typeface="+mn-cs"/>
                </a:defRPr>
              </a:lvl9pPr>
            </a:lstStyle>
            <a:p>
              <a:endParaRPr lang="en-US" dirty="0">
                <a:solidFill>
                  <a:srgbClr val="FFFFFF"/>
                </a:solidFill>
              </a:endParaRPr>
            </a:p>
          </p:txBody>
        </p:sp>
        <p:sp>
          <p:nvSpPr>
            <p:cNvPr id="7" name="Rectangle 6"/>
            <p:cNvSpPr/>
            <p:nvPr userDrawn="1"/>
          </p:nvSpPr>
          <p:spPr>
            <a:xfrm>
              <a:off x="3436620" y="1179512"/>
              <a:ext cx="1149987" cy="11499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324" rtl="0" eaLnBrk="1" latinLnBrk="0" hangingPunct="1">
                <a:defRPr sz="1800" kern="1200">
                  <a:solidFill>
                    <a:schemeClr val="lt1"/>
                  </a:solidFill>
                  <a:latin typeface="+mn-lt"/>
                  <a:ea typeface="+mn-ea"/>
                  <a:cs typeface="+mn-cs"/>
                </a:defRPr>
              </a:lvl1pPr>
              <a:lvl2pPr marL="457162" algn="l" defTabSz="914324" rtl="0" eaLnBrk="1" latinLnBrk="0" hangingPunct="1">
                <a:defRPr sz="1800" kern="1200">
                  <a:solidFill>
                    <a:schemeClr val="lt1"/>
                  </a:solidFill>
                  <a:latin typeface="+mn-lt"/>
                  <a:ea typeface="+mn-ea"/>
                  <a:cs typeface="+mn-cs"/>
                </a:defRPr>
              </a:lvl2pPr>
              <a:lvl3pPr marL="914324" algn="l" defTabSz="914324" rtl="0" eaLnBrk="1" latinLnBrk="0" hangingPunct="1">
                <a:defRPr sz="1800" kern="1200">
                  <a:solidFill>
                    <a:schemeClr val="lt1"/>
                  </a:solidFill>
                  <a:latin typeface="+mn-lt"/>
                  <a:ea typeface="+mn-ea"/>
                  <a:cs typeface="+mn-cs"/>
                </a:defRPr>
              </a:lvl3pPr>
              <a:lvl4pPr marL="1371486" algn="l" defTabSz="914324" rtl="0" eaLnBrk="1" latinLnBrk="0" hangingPunct="1">
                <a:defRPr sz="1800" kern="1200">
                  <a:solidFill>
                    <a:schemeClr val="lt1"/>
                  </a:solidFill>
                  <a:latin typeface="+mn-lt"/>
                  <a:ea typeface="+mn-ea"/>
                  <a:cs typeface="+mn-cs"/>
                </a:defRPr>
              </a:lvl4pPr>
              <a:lvl5pPr marL="1828648" algn="l" defTabSz="914324" rtl="0" eaLnBrk="1" latinLnBrk="0" hangingPunct="1">
                <a:defRPr sz="1800" kern="1200">
                  <a:solidFill>
                    <a:schemeClr val="lt1"/>
                  </a:solidFill>
                  <a:latin typeface="+mn-lt"/>
                  <a:ea typeface="+mn-ea"/>
                  <a:cs typeface="+mn-cs"/>
                </a:defRPr>
              </a:lvl5pPr>
              <a:lvl6pPr marL="2285810" algn="l" defTabSz="914324" rtl="0" eaLnBrk="1" latinLnBrk="0" hangingPunct="1">
                <a:defRPr sz="1800" kern="1200">
                  <a:solidFill>
                    <a:schemeClr val="lt1"/>
                  </a:solidFill>
                  <a:latin typeface="+mn-lt"/>
                  <a:ea typeface="+mn-ea"/>
                  <a:cs typeface="+mn-cs"/>
                </a:defRPr>
              </a:lvl6pPr>
              <a:lvl7pPr marL="2742972" algn="l" defTabSz="914324" rtl="0" eaLnBrk="1" latinLnBrk="0" hangingPunct="1">
                <a:defRPr sz="1800" kern="1200">
                  <a:solidFill>
                    <a:schemeClr val="lt1"/>
                  </a:solidFill>
                  <a:latin typeface="+mn-lt"/>
                  <a:ea typeface="+mn-ea"/>
                  <a:cs typeface="+mn-cs"/>
                </a:defRPr>
              </a:lvl7pPr>
              <a:lvl8pPr marL="3200133" algn="l" defTabSz="914324" rtl="0" eaLnBrk="1" latinLnBrk="0" hangingPunct="1">
                <a:defRPr sz="1800" kern="1200">
                  <a:solidFill>
                    <a:schemeClr val="lt1"/>
                  </a:solidFill>
                  <a:latin typeface="+mn-lt"/>
                  <a:ea typeface="+mn-ea"/>
                  <a:cs typeface="+mn-cs"/>
                </a:defRPr>
              </a:lvl8pPr>
              <a:lvl9pPr marL="3657296" algn="l" defTabSz="914324" rtl="0" eaLnBrk="1" latinLnBrk="0" hangingPunct="1">
                <a:defRPr sz="1800" kern="1200">
                  <a:solidFill>
                    <a:schemeClr val="lt1"/>
                  </a:solidFill>
                  <a:latin typeface="+mn-lt"/>
                  <a:ea typeface="+mn-ea"/>
                  <a:cs typeface="+mn-cs"/>
                </a:defRPr>
              </a:lvl9pPr>
            </a:lstStyle>
            <a:p>
              <a:endParaRPr lang="en-US" dirty="0">
                <a:solidFill>
                  <a:srgbClr val="FFFFFF"/>
                </a:solidFill>
              </a:endParaRPr>
            </a:p>
          </p:txBody>
        </p:sp>
        <p:sp>
          <p:nvSpPr>
            <p:cNvPr id="8" name="Rectangle 7"/>
            <p:cNvSpPr/>
            <p:nvPr userDrawn="1"/>
          </p:nvSpPr>
          <p:spPr>
            <a:xfrm>
              <a:off x="4754880" y="1179513"/>
              <a:ext cx="1149987" cy="114998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324" rtl="0" eaLnBrk="1" latinLnBrk="0" hangingPunct="1">
                <a:defRPr sz="1800" kern="1200">
                  <a:solidFill>
                    <a:schemeClr val="lt1"/>
                  </a:solidFill>
                  <a:latin typeface="+mn-lt"/>
                  <a:ea typeface="+mn-ea"/>
                  <a:cs typeface="+mn-cs"/>
                </a:defRPr>
              </a:lvl1pPr>
              <a:lvl2pPr marL="457162" algn="l" defTabSz="914324" rtl="0" eaLnBrk="1" latinLnBrk="0" hangingPunct="1">
                <a:defRPr sz="1800" kern="1200">
                  <a:solidFill>
                    <a:schemeClr val="lt1"/>
                  </a:solidFill>
                  <a:latin typeface="+mn-lt"/>
                  <a:ea typeface="+mn-ea"/>
                  <a:cs typeface="+mn-cs"/>
                </a:defRPr>
              </a:lvl2pPr>
              <a:lvl3pPr marL="914324" algn="l" defTabSz="914324" rtl="0" eaLnBrk="1" latinLnBrk="0" hangingPunct="1">
                <a:defRPr sz="1800" kern="1200">
                  <a:solidFill>
                    <a:schemeClr val="lt1"/>
                  </a:solidFill>
                  <a:latin typeface="+mn-lt"/>
                  <a:ea typeface="+mn-ea"/>
                  <a:cs typeface="+mn-cs"/>
                </a:defRPr>
              </a:lvl3pPr>
              <a:lvl4pPr marL="1371486" algn="l" defTabSz="914324" rtl="0" eaLnBrk="1" latinLnBrk="0" hangingPunct="1">
                <a:defRPr sz="1800" kern="1200">
                  <a:solidFill>
                    <a:schemeClr val="lt1"/>
                  </a:solidFill>
                  <a:latin typeface="+mn-lt"/>
                  <a:ea typeface="+mn-ea"/>
                  <a:cs typeface="+mn-cs"/>
                </a:defRPr>
              </a:lvl4pPr>
              <a:lvl5pPr marL="1828648" algn="l" defTabSz="914324" rtl="0" eaLnBrk="1" latinLnBrk="0" hangingPunct="1">
                <a:defRPr sz="1800" kern="1200">
                  <a:solidFill>
                    <a:schemeClr val="lt1"/>
                  </a:solidFill>
                  <a:latin typeface="+mn-lt"/>
                  <a:ea typeface="+mn-ea"/>
                  <a:cs typeface="+mn-cs"/>
                </a:defRPr>
              </a:lvl5pPr>
              <a:lvl6pPr marL="2285810" algn="l" defTabSz="914324" rtl="0" eaLnBrk="1" latinLnBrk="0" hangingPunct="1">
                <a:defRPr sz="1800" kern="1200">
                  <a:solidFill>
                    <a:schemeClr val="lt1"/>
                  </a:solidFill>
                  <a:latin typeface="+mn-lt"/>
                  <a:ea typeface="+mn-ea"/>
                  <a:cs typeface="+mn-cs"/>
                </a:defRPr>
              </a:lvl6pPr>
              <a:lvl7pPr marL="2742972" algn="l" defTabSz="914324" rtl="0" eaLnBrk="1" latinLnBrk="0" hangingPunct="1">
                <a:defRPr sz="1800" kern="1200">
                  <a:solidFill>
                    <a:schemeClr val="lt1"/>
                  </a:solidFill>
                  <a:latin typeface="+mn-lt"/>
                  <a:ea typeface="+mn-ea"/>
                  <a:cs typeface="+mn-cs"/>
                </a:defRPr>
              </a:lvl7pPr>
              <a:lvl8pPr marL="3200133" algn="l" defTabSz="914324" rtl="0" eaLnBrk="1" latinLnBrk="0" hangingPunct="1">
                <a:defRPr sz="1800" kern="1200">
                  <a:solidFill>
                    <a:schemeClr val="lt1"/>
                  </a:solidFill>
                  <a:latin typeface="+mn-lt"/>
                  <a:ea typeface="+mn-ea"/>
                  <a:cs typeface="+mn-cs"/>
                </a:defRPr>
              </a:lvl8pPr>
              <a:lvl9pPr marL="3657296" algn="l" defTabSz="914324" rtl="0" eaLnBrk="1" latinLnBrk="0" hangingPunct="1">
                <a:defRPr sz="1800" kern="1200">
                  <a:solidFill>
                    <a:schemeClr val="lt1"/>
                  </a:solidFill>
                  <a:latin typeface="+mn-lt"/>
                  <a:ea typeface="+mn-ea"/>
                  <a:cs typeface="+mn-cs"/>
                </a:defRPr>
              </a:lvl9pPr>
            </a:lstStyle>
            <a:p>
              <a:endParaRPr lang="en-US" dirty="0">
                <a:solidFill>
                  <a:srgbClr val="262F36"/>
                </a:solidFill>
              </a:endParaRPr>
            </a:p>
          </p:txBody>
        </p:sp>
        <p:sp>
          <p:nvSpPr>
            <p:cNvPr id="9" name="Rectangle 8"/>
            <p:cNvSpPr/>
            <p:nvPr userDrawn="1"/>
          </p:nvSpPr>
          <p:spPr>
            <a:xfrm>
              <a:off x="8709660" y="1179513"/>
              <a:ext cx="1149987" cy="11499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324" rtl="0" eaLnBrk="1" latinLnBrk="0" hangingPunct="1">
                <a:defRPr sz="1800" kern="1200">
                  <a:solidFill>
                    <a:schemeClr val="lt1"/>
                  </a:solidFill>
                  <a:latin typeface="+mn-lt"/>
                  <a:ea typeface="+mn-ea"/>
                  <a:cs typeface="+mn-cs"/>
                </a:defRPr>
              </a:lvl1pPr>
              <a:lvl2pPr marL="457162" algn="l" defTabSz="914324" rtl="0" eaLnBrk="1" latinLnBrk="0" hangingPunct="1">
                <a:defRPr sz="1800" kern="1200">
                  <a:solidFill>
                    <a:schemeClr val="lt1"/>
                  </a:solidFill>
                  <a:latin typeface="+mn-lt"/>
                  <a:ea typeface="+mn-ea"/>
                  <a:cs typeface="+mn-cs"/>
                </a:defRPr>
              </a:lvl2pPr>
              <a:lvl3pPr marL="914324" algn="l" defTabSz="914324" rtl="0" eaLnBrk="1" latinLnBrk="0" hangingPunct="1">
                <a:defRPr sz="1800" kern="1200">
                  <a:solidFill>
                    <a:schemeClr val="lt1"/>
                  </a:solidFill>
                  <a:latin typeface="+mn-lt"/>
                  <a:ea typeface="+mn-ea"/>
                  <a:cs typeface="+mn-cs"/>
                </a:defRPr>
              </a:lvl3pPr>
              <a:lvl4pPr marL="1371486" algn="l" defTabSz="914324" rtl="0" eaLnBrk="1" latinLnBrk="0" hangingPunct="1">
                <a:defRPr sz="1800" kern="1200">
                  <a:solidFill>
                    <a:schemeClr val="lt1"/>
                  </a:solidFill>
                  <a:latin typeface="+mn-lt"/>
                  <a:ea typeface="+mn-ea"/>
                  <a:cs typeface="+mn-cs"/>
                </a:defRPr>
              </a:lvl4pPr>
              <a:lvl5pPr marL="1828648" algn="l" defTabSz="914324" rtl="0" eaLnBrk="1" latinLnBrk="0" hangingPunct="1">
                <a:defRPr sz="1800" kern="1200">
                  <a:solidFill>
                    <a:schemeClr val="lt1"/>
                  </a:solidFill>
                  <a:latin typeface="+mn-lt"/>
                  <a:ea typeface="+mn-ea"/>
                  <a:cs typeface="+mn-cs"/>
                </a:defRPr>
              </a:lvl5pPr>
              <a:lvl6pPr marL="2285810" algn="l" defTabSz="914324" rtl="0" eaLnBrk="1" latinLnBrk="0" hangingPunct="1">
                <a:defRPr sz="1800" kern="1200">
                  <a:solidFill>
                    <a:schemeClr val="lt1"/>
                  </a:solidFill>
                  <a:latin typeface="+mn-lt"/>
                  <a:ea typeface="+mn-ea"/>
                  <a:cs typeface="+mn-cs"/>
                </a:defRPr>
              </a:lvl6pPr>
              <a:lvl7pPr marL="2742972" algn="l" defTabSz="914324" rtl="0" eaLnBrk="1" latinLnBrk="0" hangingPunct="1">
                <a:defRPr sz="1800" kern="1200">
                  <a:solidFill>
                    <a:schemeClr val="lt1"/>
                  </a:solidFill>
                  <a:latin typeface="+mn-lt"/>
                  <a:ea typeface="+mn-ea"/>
                  <a:cs typeface="+mn-cs"/>
                </a:defRPr>
              </a:lvl7pPr>
              <a:lvl8pPr marL="3200133" algn="l" defTabSz="914324" rtl="0" eaLnBrk="1" latinLnBrk="0" hangingPunct="1">
                <a:defRPr sz="1800" kern="1200">
                  <a:solidFill>
                    <a:schemeClr val="lt1"/>
                  </a:solidFill>
                  <a:latin typeface="+mn-lt"/>
                  <a:ea typeface="+mn-ea"/>
                  <a:cs typeface="+mn-cs"/>
                </a:defRPr>
              </a:lvl8pPr>
              <a:lvl9pPr marL="3657296" algn="l" defTabSz="914324" rtl="0" eaLnBrk="1" latinLnBrk="0" hangingPunct="1">
                <a:defRPr sz="1800" kern="1200">
                  <a:solidFill>
                    <a:schemeClr val="lt1"/>
                  </a:solidFill>
                  <a:latin typeface="+mn-lt"/>
                  <a:ea typeface="+mn-ea"/>
                  <a:cs typeface="+mn-cs"/>
                </a:defRPr>
              </a:lvl9pPr>
            </a:lstStyle>
            <a:p>
              <a:endParaRPr lang="en-US" dirty="0">
                <a:solidFill>
                  <a:srgbClr val="262F36"/>
                </a:solidFill>
              </a:endParaRPr>
            </a:p>
          </p:txBody>
        </p:sp>
        <p:sp>
          <p:nvSpPr>
            <p:cNvPr id="10" name="Rectangle 9"/>
            <p:cNvSpPr/>
            <p:nvPr userDrawn="1"/>
          </p:nvSpPr>
          <p:spPr>
            <a:xfrm>
              <a:off x="10027920" y="1179513"/>
              <a:ext cx="1149987" cy="11499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324" rtl="0" eaLnBrk="1" latinLnBrk="0" hangingPunct="1">
                <a:defRPr sz="1800" kern="1200">
                  <a:solidFill>
                    <a:schemeClr val="lt1"/>
                  </a:solidFill>
                  <a:latin typeface="+mn-lt"/>
                  <a:ea typeface="+mn-ea"/>
                  <a:cs typeface="+mn-cs"/>
                </a:defRPr>
              </a:lvl1pPr>
              <a:lvl2pPr marL="457162" algn="l" defTabSz="914324" rtl="0" eaLnBrk="1" latinLnBrk="0" hangingPunct="1">
                <a:defRPr sz="1800" kern="1200">
                  <a:solidFill>
                    <a:schemeClr val="lt1"/>
                  </a:solidFill>
                  <a:latin typeface="+mn-lt"/>
                  <a:ea typeface="+mn-ea"/>
                  <a:cs typeface="+mn-cs"/>
                </a:defRPr>
              </a:lvl2pPr>
              <a:lvl3pPr marL="914324" algn="l" defTabSz="914324" rtl="0" eaLnBrk="1" latinLnBrk="0" hangingPunct="1">
                <a:defRPr sz="1800" kern="1200">
                  <a:solidFill>
                    <a:schemeClr val="lt1"/>
                  </a:solidFill>
                  <a:latin typeface="+mn-lt"/>
                  <a:ea typeface="+mn-ea"/>
                  <a:cs typeface="+mn-cs"/>
                </a:defRPr>
              </a:lvl3pPr>
              <a:lvl4pPr marL="1371486" algn="l" defTabSz="914324" rtl="0" eaLnBrk="1" latinLnBrk="0" hangingPunct="1">
                <a:defRPr sz="1800" kern="1200">
                  <a:solidFill>
                    <a:schemeClr val="lt1"/>
                  </a:solidFill>
                  <a:latin typeface="+mn-lt"/>
                  <a:ea typeface="+mn-ea"/>
                  <a:cs typeface="+mn-cs"/>
                </a:defRPr>
              </a:lvl4pPr>
              <a:lvl5pPr marL="1828648" algn="l" defTabSz="914324" rtl="0" eaLnBrk="1" latinLnBrk="0" hangingPunct="1">
                <a:defRPr sz="1800" kern="1200">
                  <a:solidFill>
                    <a:schemeClr val="lt1"/>
                  </a:solidFill>
                  <a:latin typeface="+mn-lt"/>
                  <a:ea typeface="+mn-ea"/>
                  <a:cs typeface="+mn-cs"/>
                </a:defRPr>
              </a:lvl5pPr>
              <a:lvl6pPr marL="2285810" algn="l" defTabSz="914324" rtl="0" eaLnBrk="1" latinLnBrk="0" hangingPunct="1">
                <a:defRPr sz="1800" kern="1200">
                  <a:solidFill>
                    <a:schemeClr val="lt1"/>
                  </a:solidFill>
                  <a:latin typeface="+mn-lt"/>
                  <a:ea typeface="+mn-ea"/>
                  <a:cs typeface="+mn-cs"/>
                </a:defRPr>
              </a:lvl6pPr>
              <a:lvl7pPr marL="2742972" algn="l" defTabSz="914324" rtl="0" eaLnBrk="1" latinLnBrk="0" hangingPunct="1">
                <a:defRPr sz="1800" kern="1200">
                  <a:solidFill>
                    <a:schemeClr val="lt1"/>
                  </a:solidFill>
                  <a:latin typeface="+mn-lt"/>
                  <a:ea typeface="+mn-ea"/>
                  <a:cs typeface="+mn-cs"/>
                </a:defRPr>
              </a:lvl7pPr>
              <a:lvl8pPr marL="3200133" algn="l" defTabSz="914324" rtl="0" eaLnBrk="1" latinLnBrk="0" hangingPunct="1">
                <a:defRPr sz="1800" kern="1200">
                  <a:solidFill>
                    <a:schemeClr val="lt1"/>
                  </a:solidFill>
                  <a:latin typeface="+mn-lt"/>
                  <a:ea typeface="+mn-ea"/>
                  <a:cs typeface="+mn-cs"/>
                </a:defRPr>
              </a:lvl8pPr>
              <a:lvl9pPr marL="3657296" algn="l" defTabSz="914324" rtl="0" eaLnBrk="1" latinLnBrk="0" hangingPunct="1">
                <a:defRPr sz="1800" kern="1200">
                  <a:solidFill>
                    <a:schemeClr val="lt1"/>
                  </a:solidFill>
                  <a:latin typeface="+mn-lt"/>
                  <a:ea typeface="+mn-ea"/>
                  <a:cs typeface="+mn-cs"/>
                </a:defRPr>
              </a:lvl9pPr>
            </a:lstStyle>
            <a:p>
              <a:endParaRPr lang="en-US" dirty="0">
                <a:solidFill>
                  <a:srgbClr val="262F36"/>
                </a:solidFill>
              </a:endParaRPr>
            </a:p>
          </p:txBody>
        </p:sp>
        <p:sp>
          <p:nvSpPr>
            <p:cNvPr id="11" name="Rectangle 10"/>
            <p:cNvSpPr/>
            <p:nvPr userDrawn="1"/>
          </p:nvSpPr>
          <p:spPr>
            <a:xfrm>
              <a:off x="11346180" y="1179513"/>
              <a:ext cx="1149987" cy="1149986"/>
            </a:xfrm>
            <a:prstGeom prst="rect">
              <a:avLst/>
            </a:prstGeom>
            <a:solidFill>
              <a:srgbClr val="F7E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324" rtl="0" eaLnBrk="1" latinLnBrk="0" hangingPunct="1">
                <a:defRPr sz="1800" kern="1200">
                  <a:solidFill>
                    <a:schemeClr val="lt1"/>
                  </a:solidFill>
                  <a:latin typeface="+mn-lt"/>
                  <a:ea typeface="+mn-ea"/>
                  <a:cs typeface="+mn-cs"/>
                </a:defRPr>
              </a:lvl1pPr>
              <a:lvl2pPr marL="457162" algn="l" defTabSz="914324" rtl="0" eaLnBrk="1" latinLnBrk="0" hangingPunct="1">
                <a:defRPr sz="1800" kern="1200">
                  <a:solidFill>
                    <a:schemeClr val="lt1"/>
                  </a:solidFill>
                  <a:latin typeface="+mn-lt"/>
                  <a:ea typeface="+mn-ea"/>
                  <a:cs typeface="+mn-cs"/>
                </a:defRPr>
              </a:lvl2pPr>
              <a:lvl3pPr marL="914324" algn="l" defTabSz="914324" rtl="0" eaLnBrk="1" latinLnBrk="0" hangingPunct="1">
                <a:defRPr sz="1800" kern="1200">
                  <a:solidFill>
                    <a:schemeClr val="lt1"/>
                  </a:solidFill>
                  <a:latin typeface="+mn-lt"/>
                  <a:ea typeface="+mn-ea"/>
                  <a:cs typeface="+mn-cs"/>
                </a:defRPr>
              </a:lvl3pPr>
              <a:lvl4pPr marL="1371486" algn="l" defTabSz="914324" rtl="0" eaLnBrk="1" latinLnBrk="0" hangingPunct="1">
                <a:defRPr sz="1800" kern="1200">
                  <a:solidFill>
                    <a:schemeClr val="lt1"/>
                  </a:solidFill>
                  <a:latin typeface="+mn-lt"/>
                  <a:ea typeface="+mn-ea"/>
                  <a:cs typeface="+mn-cs"/>
                </a:defRPr>
              </a:lvl4pPr>
              <a:lvl5pPr marL="1828648" algn="l" defTabSz="914324" rtl="0" eaLnBrk="1" latinLnBrk="0" hangingPunct="1">
                <a:defRPr sz="1800" kern="1200">
                  <a:solidFill>
                    <a:schemeClr val="lt1"/>
                  </a:solidFill>
                  <a:latin typeface="+mn-lt"/>
                  <a:ea typeface="+mn-ea"/>
                  <a:cs typeface="+mn-cs"/>
                </a:defRPr>
              </a:lvl5pPr>
              <a:lvl6pPr marL="2285810" algn="l" defTabSz="914324" rtl="0" eaLnBrk="1" latinLnBrk="0" hangingPunct="1">
                <a:defRPr sz="1800" kern="1200">
                  <a:solidFill>
                    <a:schemeClr val="lt1"/>
                  </a:solidFill>
                  <a:latin typeface="+mn-lt"/>
                  <a:ea typeface="+mn-ea"/>
                  <a:cs typeface="+mn-cs"/>
                </a:defRPr>
              </a:lvl6pPr>
              <a:lvl7pPr marL="2742972" algn="l" defTabSz="914324" rtl="0" eaLnBrk="1" latinLnBrk="0" hangingPunct="1">
                <a:defRPr sz="1800" kern="1200">
                  <a:solidFill>
                    <a:schemeClr val="lt1"/>
                  </a:solidFill>
                  <a:latin typeface="+mn-lt"/>
                  <a:ea typeface="+mn-ea"/>
                  <a:cs typeface="+mn-cs"/>
                </a:defRPr>
              </a:lvl7pPr>
              <a:lvl8pPr marL="3200133" algn="l" defTabSz="914324" rtl="0" eaLnBrk="1" latinLnBrk="0" hangingPunct="1">
                <a:defRPr sz="1800" kern="1200">
                  <a:solidFill>
                    <a:schemeClr val="lt1"/>
                  </a:solidFill>
                  <a:latin typeface="+mn-lt"/>
                  <a:ea typeface="+mn-ea"/>
                  <a:cs typeface="+mn-cs"/>
                </a:defRPr>
              </a:lvl8pPr>
              <a:lvl9pPr marL="3657296" algn="l" defTabSz="914324" rtl="0" eaLnBrk="1" latinLnBrk="0" hangingPunct="1">
                <a:defRPr sz="1800" kern="1200">
                  <a:solidFill>
                    <a:schemeClr val="lt1"/>
                  </a:solidFill>
                  <a:latin typeface="+mn-lt"/>
                  <a:ea typeface="+mn-ea"/>
                  <a:cs typeface="+mn-cs"/>
                </a:defRPr>
              </a:lvl9pPr>
            </a:lstStyle>
            <a:p>
              <a:endParaRPr lang="en-US" dirty="0">
                <a:solidFill>
                  <a:srgbClr val="262F36"/>
                </a:solidFill>
              </a:endParaRPr>
            </a:p>
          </p:txBody>
        </p:sp>
        <p:sp>
          <p:nvSpPr>
            <p:cNvPr id="12" name="Rectangle 11"/>
            <p:cNvSpPr/>
            <p:nvPr userDrawn="1"/>
          </p:nvSpPr>
          <p:spPr>
            <a:xfrm>
              <a:off x="800100" y="1179513"/>
              <a:ext cx="1149987" cy="11499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324" rtl="0" eaLnBrk="1" latinLnBrk="0" hangingPunct="1">
                <a:defRPr sz="1800" kern="1200">
                  <a:solidFill>
                    <a:schemeClr val="lt1"/>
                  </a:solidFill>
                  <a:latin typeface="+mn-lt"/>
                  <a:ea typeface="+mn-ea"/>
                  <a:cs typeface="+mn-cs"/>
                </a:defRPr>
              </a:lvl1pPr>
              <a:lvl2pPr marL="457162" algn="l" defTabSz="914324" rtl="0" eaLnBrk="1" latinLnBrk="0" hangingPunct="1">
                <a:defRPr sz="1800" kern="1200">
                  <a:solidFill>
                    <a:schemeClr val="lt1"/>
                  </a:solidFill>
                  <a:latin typeface="+mn-lt"/>
                  <a:ea typeface="+mn-ea"/>
                  <a:cs typeface="+mn-cs"/>
                </a:defRPr>
              </a:lvl2pPr>
              <a:lvl3pPr marL="914324" algn="l" defTabSz="914324" rtl="0" eaLnBrk="1" latinLnBrk="0" hangingPunct="1">
                <a:defRPr sz="1800" kern="1200">
                  <a:solidFill>
                    <a:schemeClr val="lt1"/>
                  </a:solidFill>
                  <a:latin typeface="+mn-lt"/>
                  <a:ea typeface="+mn-ea"/>
                  <a:cs typeface="+mn-cs"/>
                </a:defRPr>
              </a:lvl3pPr>
              <a:lvl4pPr marL="1371486" algn="l" defTabSz="914324" rtl="0" eaLnBrk="1" latinLnBrk="0" hangingPunct="1">
                <a:defRPr sz="1800" kern="1200">
                  <a:solidFill>
                    <a:schemeClr val="lt1"/>
                  </a:solidFill>
                  <a:latin typeface="+mn-lt"/>
                  <a:ea typeface="+mn-ea"/>
                  <a:cs typeface="+mn-cs"/>
                </a:defRPr>
              </a:lvl4pPr>
              <a:lvl5pPr marL="1828648" algn="l" defTabSz="914324" rtl="0" eaLnBrk="1" latinLnBrk="0" hangingPunct="1">
                <a:defRPr sz="1800" kern="1200">
                  <a:solidFill>
                    <a:schemeClr val="lt1"/>
                  </a:solidFill>
                  <a:latin typeface="+mn-lt"/>
                  <a:ea typeface="+mn-ea"/>
                  <a:cs typeface="+mn-cs"/>
                </a:defRPr>
              </a:lvl5pPr>
              <a:lvl6pPr marL="2285810" algn="l" defTabSz="914324" rtl="0" eaLnBrk="1" latinLnBrk="0" hangingPunct="1">
                <a:defRPr sz="1800" kern="1200">
                  <a:solidFill>
                    <a:schemeClr val="lt1"/>
                  </a:solidFill>
                  <a:latin typeface="+mn-lt"/>
                  <a:ea typeface="+mn-ea"/>
                  <a:cs typeface="+mn-cs"/>
                </a:defRPr>
              </a:lvl6pPr>
              <a:lvl7pPr marL="2742972" algn="l" defTabSz="914324" rtl="0" eaLnBrk="1" latinLnBrk="0" hangingPunct="1">
                <a:defRPr sz="1800" kern="1200">
                  <a:solidFill>
                    <a:schemeClr val="lt1"/>
                  </a:solidFill>
                  <a:latin typeface="+mn-lt"/>
                  <a:ea typeface="+mn-ea"/>
                  <a:cs typeface="+mn-cs"/>
                </a:defRPr>
              </a:lvl7pPr>
              <a:lvl8pPr marL="3200133" algn="l" defTabSz="914324" rtl="0" eaLnBrk="1" latinLnBrk="0" hangingPunct="1">
                <a:defRPr sz="1800" kern="1200">
                  <a:solidFill>
                    <a:schemeClr val="lt1"/>
                  </a:solidFill>
                  <a:latin typeface="+mn-lt"/>
                  <a:ea typeface="+mn-ea"/>
                  <a:cs typeface="+mn-cs"/>
                </a:defRPr>
              </a:lvl8pPr>
              <a:lvl9pPr marL="3657296" algn="l" defTabSz="914324" rtl="0" eaLnBrk="1" latinLnBrk="0" hangingPunct="1">
                <a:defRPr sz="1800" kern="1200">
                  <a:solidFill>
                    <a:schemeClr val="lt1"/>
                  </a:solidFill>
                  <a:latin typeface="+mn-lt"/>
                  <a:ea typeface="+mn-ea"/>
                  <a:cs typeface="+mn-cs"/>
                </a:defRPr>
              </a:lvl9pPr>
            </a:lstStyle>
            <a:p>
              <a:endParaRPr lang="en-US" dirty="0">
                <a:solidFill>
                  <a:srgbClr val="FFFFFF"/>
                </a:solidFill>
              </a:endParaRPr>
            </a:p>
          </p:txBody>
        </p:sp>
        <p:sp>
          <p:nvSpPr>
            <p:cNvPr id="13" name="Rectangle 12"/>
            <p:cNvSpPr/>
            <p:nvPr userDrawn="1"/>
          </p:nvSpPr>
          <p:spPr>
            <a:xfrm>
              <a:off x="7391400" y="1179513"/>
              <a:ext cx="1149987" cy="114998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324" rtl="0" eaLnBrk="1" latinLnBrk="0" hangingPunct="1">
                <a:defRPr sz="1800" kern="1200">
                  <a:solidFill>
                    <a:schemeClr val="lt1"/>
                  </a:solidFill>
                  <a:latin typeface="+mn-lt"/>
                  <a:ea typeface="+mn-ea"/>
                  <a:cs typeface="+mn-cs"/>
                </a:defRPr>
              </a:lvl1pPr>
              <a:lvl2pPr marL="457162" algn="l" defTabSz="914324" rtl="0" eaLnBrk="1" latinLnBrk="0" hangingPunct="1">
                <a:defRPr sz="1800" kern="1200">
                  <a:solidFill>
                    <a:schemeClr val="lt1"/>
                  </a:solidFill>
                  <a:latin typeface="+mn-lt"/>
                  <a:ea typeface="+mn-ea"/>
                  <a:cs typeface="+mn-cs"/>
                </a:defRPr>
              </a:lvl2pPr>
              <a:lvl3pPr marL="914324" algn="l" defTabSz="914324" rtl="0" eaLnBrk="1" latinLnBrk="0" hangingPunct="1">
                <a:defRPr sz="1800" kern="1200">
                  <a:solidFill>
                    <a:schemeClr val="lt1"/>
                  </a:solidFill>
                  <a:latin typeface="+mn-lt"/>
                  <a:ea typeface="+mn-ea"/>
                  <a:cs typeface="+mn-cs"/>
                </a:defRPr>
              </a:lvl3pPr>
              <a:lvl4pPr marL="1371486" algn="l" defTabSz="914324" rtl="0" eaLnBrk="1" latinLnBrk="0" hangingPunct="1">
                <a:defRPr sz="1800" kern="1200">
                  <a:solidFill>
                    <a:schemeClr val="lt1"/>
                  </a:solidFill>
                  <a:latin typeface="+mn-lt"/>
                  <a:ea typeface="+mn-ea"/>
                  <a:cs typeface="+mn-cs"/>
                </a:defRPr>
              </a:lvl4pPr>
              <a:lvl5pPr marL="1828648" algn="l" defTabSz="914324" rtl="0" eaLnBrk="1" latinLnBrk="0" hangingPunct="1">
                <a:defRPr sz="1800" kern="1200">
                  <a:solidFill>
                    <a:schemeClr val="lt1"/>
                  </a:solidFill>
                  <a:latin typeface="+mn-lt"/>
                  <a:ea typeface="+mn-ea"/>
                  <a:cs typeface="+mn-cs"/>
                </a:defRPr>
              </a:lvl5pPr>
              <a:lvl6pPr marL="2285810" algn="l" defTabSz="914324" rtl="0" eaLnBrk="1" latinLnBrk="0" hangingPunct="1">
                <a:defRPr sz="1800" kern="1200">
                  <a:solidFill>
                    <a:schemeClr val="lt1"/>
                  </a:solidFill>
                  <a:latin typeface="+mn-lt"/>
                  <a:ea typeface="+mn-ea"/>
                  <a:cs typeface="+mn-cs"/>
                </a:defRPr>
              </a:lvl6pPr>
              <a:lvl7pPr marL="2742972" algn="l" defTabSz="914324" rtl="0" eaLnBrk="1" latinLnBrk="0" hangingPunct="1">
                <a:defRPr sz="1800" kern="1200">
                  <a:solidFill>
                    <a:schemeClr val="lt1"/>
                  </a:solidFill>
                  <a:latin typeface="+mn-lt"/>
                  <a:ea typeface="+mn-ea"/>
                  <a:cs typeface="+mn-cs"/>
                </a:defRPr>
              </a:lvl7pPr>
              <a:lvl8pPr marL="3200133" algn="l" defTabSz="914324" rtl="0" eaLnBrk="1" latinLnBrk="0" hangingPunct="1">
                <a:defRPr sz="1800" kern="1200">
                  <a:solidFill>
                    <a:schemeClr val="lt1"/>
                  </a:solidFill>
                  <a:latin typeface="+mn-lt"/>
                  <a:ea typeface="+mn-ea"/>
                  <a:cs typeface="+mn-cs"/>
                </a:defRPr>
              </a:lvl8pPr>
              <a:lvl9pPr marL="3657296" algn="l" defTabSz="914324" rtl="0" eaLnBrk="1" latinLnBrk="0" hangingPunct="1">
                <a:defRPr sz="1800" kern="1200">
                  <a:solidFill>
                    <a:schemeClr val="lt1"/>
                  </a:solidFill>
                  <a:latin typeface="+mn-lt"/>
                  <a:ea typeface="+mn-ea"/>
                  <a:cs typeface="+mn-cs"/>
                </a:defRPr>
              </a:lvl9pPr>
            </a:lstStyle>
            <a:p>
              <a:endParaRPr lang="en-US" dirty="0">
                <a:solidFill>
                  <a:srgbClr val="FFFFFF"/>
                </a:solidFill>
              </a:endParaRPr>
            </a:p>
          </p:txBody>
        </p:sp>
        <p:sp>
          <p:nvSpPr>
            <p:cNvPr id="14" name="Rectangle 13"/>
            <p:cNvSpPr/>
            <p:nvPr userDrawn="1"/>
          </p:nvSpPr>
          <p:spPr>
            <a:xfrm>
              <a:off x="6073140" y="1179513"/>
              <a:ext cx="1149987" cy="1149986"/>
            </a:xfrm>
            <a:prstGeom prst="rect">
              <a:avLst/>
            </a:prstGeom>
            <a:solidFill>
              <a:srgbClr val="6EC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324" rtl="0" eaLnBrk="1" latinLnBrk="0" hangingPunct="1">
                <a:defRPr sz="1800" kern="1200">
                  <a:solidFill>
                    <a:schemeClr val="lt1"/>
                  </a:solidFill>
                  <a:latin typeface="+mn-lt"/>
                  <a:ea typeface="+mn-ea"/>
                  <a:cs typeface="+mn-cs"/>
                </a:defRPr>
              </a:lvl1pPr>
              <a:lvl2pPr marL="457162" algn="l" defTabSz="914324" rtl="0" eaLnBrk="1" latinLnBrk="0" hangingPunct="1">
                <a:defRPr sz="1800" kern="1200">
                  <a:solidFill>
                    <a:schemeClr val="lt1"/>
                  </a:solidFill>
                  <a:latin typeface="+mn-lt"/>
                  <a:ea typeface="+mn-ea"/>
                  <a:cs typeface="+mn-cs"/>
                </a:defRPr>
              </a:lvl2pPr>
              <a:lvl3pPr marL="914324" algn="l" defTabSz="914324" rtl="0" eaLnBrk="1" latinLnBrk="0" hangingPunct="1">
                <a:defRPr sz="1800" kern="1200">
                  <a:solidFill>
                    <a:schemeClr val="lt1"/>
                  </a:solidFill>
                  <a:latin typeface="+mn-lt"/>
                  <a:ea typeface="+mn-ea"/>
                  <a:cs typeface="+mn-cs"/>
                </a:defRPr>
              </a:lvl3pPr>
              <a:lvl4pPr marL="1371486" algn="l" defTabSz="914324" rtl="0" eaLnBrk="1" latinLnBrk="0" hangingPunct="1">
                <a:defRPr sz="1800" kern="1200">
                  <a:solidFill>
                    <a:schemeClr val="lt1"/>
                  </a:solidFill>
                  <a:latin typeface="+mn-lt"/>
                  <a:ea typeface="+mn-ea"/>
                  <a:cs typeface="+mn-cs"/>
                </a:defRPr>
              </a:lvl4pPr>
              <a:lvl5pPr marL="1828648" algn="l" defTabSz="914324" rtl="0" eaLnBrk="1" latinLnBrk="0" hangingPunct="1">
                <a:defRPr sz="1800" kern="1200">
                  <a:solidFill>
                    <a:schemeClr val="lt1"/>
                  </a:solidFill>
                  <a:latin typeface="+mn-lt"/>
                  <a:ea typeface="+mn-ea"/>
                  <a:cs typeface="+mn-cs"/>
                </a:defRPr>
              </a:lvl5pPr>
              <a:lvl6pPr marL="2285810" algn="l" defTabSz="914324" rtl="0" eaLnBrk="1" latinLnBrk="0" hangingPunct="1">
                <a:defRPr sz="1800" kern="1200">
                  <a:solidFill>
                    <a:schemeClr val="lt1"/>
                  </a:solidFill>
                  <a:latin typeface="+mn-lt"/>
                  <a:ea typeface="+mn-ea"/>
                  <a:cs typeface="+mn-cs"/>
                </a:defRPr>
              </a:lvl6pPr>
              <a:lvl7pPr marL="2742972" algn="l" defTabSz="914324" rtl="0" eaLnBrk="1" latinLnBrk="0" hangingPunct="1">
                <a:defRPr sz="1800" kern="1200">
                  <a:solidFill>
                    <a:schemeClr val="lt1"/>
                  </a:solidFill>
                  <a:latin typeface="+mn-lt"/>
                  <a:ea typeface="+mn-ea"/>
                  <a:cs typeface="+mn-cs"/>
                </a:defRPr>
              </a:lvl7pPr>
              <a:lvl8pPr marL="3200133" algn="l" defTabSz="914324" rtl="0" eaLnBrk="1" latinLnBrk="0" hangingPunct="1">
                <a:defRPr sz="1800" kern="1200">
                  <a:solidFill>
                    <a:schemeClr val="lt1"/>
                  </a:solidFill>
                  <a:latin typeface="+mn-lt"/>
                  <a:ea typeface="+mn-ea"/>
                  <a:cs typeface="+mn-cs"/>
                </a:defRPr>
              </a:lvl8pPr>
              <a:lvl9pPr marL="3657296" algn="l" defTabSz="914324" rtl="0" eaLnBrk="1" latinLnBrk="0" hangingPunct="1">
                <a:defRPr sz="1800" kern="1200">
                  <a:solidFill>
                    <a:schemeClr val="lt1"/>
                  </a:solidFill>
                  <a:latin typeface="+mn-lt"/>
                  <a:ea typeface="+mn-ea"/>
                  <a:cs typeface="+mn-cs"/>
                </a:defRPr>
              </a:lvl9pPr>
            </a:lstStyle>
            <a:p>
              <a:endParaRPr lang="en-US" dirty="0">
                <a:solidFill>
                  <a:srgbClr val="262F36"/>
                </a:solidFill>
              </a:endParaRPr>
            </a:p>
          </p:txBody>
        </p:sp>
        <p:sp>
          <p:nvSpPr>
            <p:cNvPr id="15" name="Rectangle 14"/>
            <p:cNvSpPr/>
            <p:nvPr userDrawn="1"/>
          </p:nvSpPr>
          <p:spPr>
            <a:xfrm>
              <a:off x="12664437" y="1179513"/>
              <a:ext cx="1149987" cy="1149986"/>
            </a:xfrm>
            <a:prstGeom prst="rect">
              <a:avLst/>
            </a:prstGeom>
            <a:solidFill>
              <a:srgbClr val="E170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324" rtl="0" eaLnBrk="1" latinLnBrk="0" hangingPunct="1">
                <a:defRPr sz="1800" kern="1200">
                  <a:solidFill>
                    <a:schemeClr val="lt1"/>
                  </a:solidFill>
                  <a:latin typeface="+mn-lt"/>
                  <a:ea typeface="+mn-ea"/>
                  <a:cs typeface="+mn-cs"/>
                </a:defRPr>
              </a:lvl1pPr>
              <a:lvl2pPr marL="457162" algn="l" defTabSz="914324" rtl="0" eaLnBrk="1" latinLnBrk="0" hangingPunct="1">
                <a:defRPr sz="1800" kern="1200">
                  <a:solidFill>
                    <a:schemeClr val="lt1"/>
                  </a:solidFill>
                  <a:latin typeface="+mn-lt"/>
                  <a:ea typeface="+mn-ea"/>
                  <a:cs typeface="+mn-cs"/>
                </a:defRPr>
              </a:lvl2pPr>
              <a:lvl3pPr marL="914324" algn="l" defTabSz="914324" rtl="0" eaLnBrk="1" latinLnBrk="0" hangingPunct="1">
                <a:defRPr sz="1800" kern="1200">
                  <a:solidFill>
                    <a:schemeClr val="lt1"/>
                  </a:solidFill>
                  <a:latin typeface="+mn-lt"/>
                  <a:ea typeface="+mn-ea"/>
                  <a:cs typeface="+mn-cs"/>
                </a:defRPr>
              </a:lvl3pPr>
              <a:lvl4pPr marL="1371486" algn="l" defTabSz="914324" rtl="0" eaLnBrk="1" latinLnBrk="0" hangingPunct="1">
                <a:defRPr sz="1800" kern="1200">
                  <a:solidFill>
                    <a:schemeClr val="lt1"/>
                  </a:solidFill>
                  <a:latin typeface="+mn-lt"/>
                  <a:ea typeface="+mn-ea"/>
                  <a:cs typeface="+mn-cs"/>
                </a:defRPr>
              </a:lvl4pPr>
              <a:lvl5pPr marL="1828648" algn="l" defTabSz="914324" rtl="0" eaLnBrk="1" latinLnBrk="0" hangingPunct="1">
                <a:defRPr sz="1800" kern="1200">
                  <a:solidFill>
                    <a:schemeClr val="lt1"/>
                  </a:solidFill>
                  <a:latin typeface="+mn-lt"/>
                  <a:ea typeface="+mn-ea"/>
                  <a:cs typeface="+mn-cs"/>
                </a:defRPr>
              </a:lvl5pPr>
              <a:lvl6pPr marL="2285810" algn="l" defTabSz="914324" rtl="0" eaLnBrk="1" latinLnBrk="0" hangingPunct="1">
                <a:defRPr sz="1800" kern="1200">
                  <a:solidFill>
                    <a:schemeClr val="lt1"/>
                  </a:solidFill>
                  <a:latin typeface="+mn-lt"/>
                  <a:ea typeface="+mn-ea"/>
                  <a:cs typeface="+mn-cs"/>
                </a:defRPr>
              </a:lvl6pPr>
              <a:lvl7pPr marL="2742972" algn="l" defTabSz="914324" rtl="0" eaLnBrk="1" latinLnBrk="0" hangingPunct="1">
                <a:defRPr sz="1800" kern="1200">
                  <a:solidFill>
                    <a:schemeClr val="lt1"/>
                  </a:solidFill>
                  <a:latin typeface="+mn-lt"/>
                  <a:ea typeface="+mn-ea"/>
                  <a:cs typeface="+mn-cs"/>
                </a:defRPr>
              </a:lvl7pPr>
              <a:lvl8pPr marL="3200133" algn="l" defTabSz="914324" rtl="0" eaLnBrk="1" latinLnBrk="0" hangingPunct="1">
                <a:defRPr sz="1800" kern="1200">
                  <a:solidFill>
                    <a:schemeClr val="lt1"/>
                  </a:solidFill>
                  <a:latin typeface="+mn-lt"/>
                  <a:ea typeface="+mn-ea"/>
                  <a:cs typeface="+mn-cs"/>
                </a:defRPr>
              </a:lvl8pPr>
              <a:lvl9pPr marL="3657296" algn="l" defTabSz="914324" rtl="0" eaLnBrk="1" latinLnBrk="0" hangingPunct="1">
                <a:defRPr sz="1800" kern="1200">
                  <a:solidFill>
                    <a:schemeClr val="lt1"/>
                  </a:solidFill>
                  <a:latin typeface="+mn-lt"/>
                  <a:ea typeface="+mn-ea"/>
                  <a:cs typeface="+mn-cs"/>
                </a:defRPr>
              </a:lvl9pPr>
            </a:lstStyle>
            <a:p>
              <a:endParaRPr lang="en-US" dirty="0">
                <a:solidFill>
                  <a:srgbClr val="262F36"/>
                </a:solidFill>
              </a:endParaRPr>
            </a:p>
          </p:txBody>
        </p:sp>
      </p:grpSp>
    </p:spTree>
    <p:extLst>
      <p:ext uri="{BB962C8B-B14F-4D97-AF65-F5344CB8AC3E}">
        <p14:creationId xmlns:p14="http://schemas.microsoft.com/office/powerpoint/2010/main" val="3529731112"/>
      </p:ext>
    </p:extLst>
  </p:cSld>
  <p:clrMap bg1="dk1" tx1="lt1" bg2="dk2" tx2="lt2" accent1="accent1" accent2="accent2" accent3="accent3" accent4="accent4" accent5="accent5" accent6="accent6" hlink="hlink" folHlink="folHlink"/>
  <p:sldLayoutIdLst>
    <p:sldLayoutId id="2147483684" r:id="rId1"/>
    <p:sldLayoutId id="2147483685" r:id="rId2"/>
    <p:sldLayoutId id="2147483687" r:id="rId3"/>
    <p:sldLayoutId id="2147483689" r:id="rId4"/>
    <p:sldLayoutId id="2147483678" r:id="rId5"/>
    <p:sldLayoutId id="2147483680" r:id="rId6"/>
    <p:sldLayoutId id="2147483686" r:id="rId7"/>
    <p:sldLayoutId id="2147483682" r:id="rId8"/>
    <p:sldLayoutId id="2147483683" r:id="rId9"/>
    <p:sldLayoutId id="2147483690" r:id="rId10"/>
    <p:sldLayoutId id="214748369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hf hdr="0" ftr="0" dt="0"/>
  <p:txStyles>
    <p:titleStyle>
      <a:lvl1pPr algn="l" defTabSz="685743" rtl="0" eaLnBrk="1" latinLnBrk="0" hangingPunct="1">
        <a:lnSpc>
          <a:spcPct val="100000"/>
        </a:lnSpc>
        <a:spcBef>
          <a:spcPct val="0"/>
        </a:spcBef>
        <a:buNone/>
        <a:defRPr lang="en-US" sz="2800" b="1" kern="1200" cap="all" baseline="0" dirty="0">
          <a:solidFill>
            <a:schemeClr val="tx1"/>
          </a:solidFill>
          <a:latin typeface="+mj-lt"/>
          <a:ea typeface="+mj-ea"/>
          <a:cs typeface="+mj-cs"/>
        </a:defRPr>
      </a:lvl1pPr>
    </p:titleStyle>
    <p:bodyStyle>
      <a:lvl1pPr marL="0" indent="0" algn="l" defTabSz="685743" rtl="0" eaLnBrk="1" latinLnBrk="0" hangingPunct="1">
        <a:lnSpc>
          <a:spcPct val="90000"/>
        </a:lnSpc>
        <a:spcBef>
          <a:spcPts val="450"/>
        </a:spcBef>
        <a:spcAft>
          <a:spcPts val="450"/>
        </a:spcAft>
        <a:buClr>
          <a:schemeClr val="accent1"/>
        </a:buClr>
        <a:buFont typeface="Wingdings" pitchFamily="2" charset="2"/>
        <a:buNone/>
        <a:defRPr lang="en-US" sz="2600" kern="1200" dirty="0" smtClean="0">
          <a:solidFill>
            <a:schemeClr val="accent3"/>
          </a:solidFill>
          <a:latin typeface="+mn-lt"/>
          <a:ea typeface="+mn-ea"/>
          <a:cs typeface="Arial" pitchFamily="34" charset="0"/>
        </a:defRPr>
      </a:lvl1pPr>
      <a:lvl2pPr marL="342900" indent="-169069" algn="l" defTabSz="685743" rtl="0" eaLnBrk="1" latinLnBrk="0" hangingPunct="1">
        <a:lnSpc>
          <a:spcPct val="90000"/>
        </a:lnSpc>
        <a:spcBef>
          <a:spcPts val="0"/>
        </a:spcBef>
        <a:spcAft>
          <a:spcPts val="225"/>
        </a:spcAft>
        <a:buClr>
          <a:schemeClr val="accent1"/>
        </a:buClr>
        <a:buSzPct val="120000"/>
        <a:buFont typeface="Wingdings" pitchFamily="2" charset="2"/>
        <a:buChar char="§"/>
        <a:tabLst>
          <a:tab pos="173831" algn="l"/>
        </a:tabLst>
        <a:defRPr lang="en-US" sz="2000" kern="1200" baseline="0" dirty="0" smtClean="0">
          <a:solidFill>
            <a:schemeClr val="tx1"/>
          </a:solidFill>
          <a:latin typeface="+mn-lt"/>
          <a:ea typeface="+mn-ea"/>
          <a:cs typeface="Arial" pitchFamily="34" charset="0"/>
        </a:defRPr>
      </a:lvl2pPr>
      <a:lvl3pPr marL="516731" indent="-173831" algn="l" defTabSz="685743" rtl="0" eaLnBrk="1" latinLnBrk="0" hangingPunct="1">
        <a:lnSpc>
          <a:spcPct val="90000"/>
        </a:lnSpc>
        <a:spcBef>
          <a:spcPts val="0"/>
        </a:spcBef>
        <a:spcAft>
          <a:spcPts val="225"/>
        </a:spcAft>
        <a:buClr>
          <a:schemeClr val="accent1"/>
        </a:buClr>
        <a:buFont typeface="Wingdings" pitchFamily="2" charset="2"/>
        <a:buChar char="§"/>
        <a:defRPr lang="en-US" sz="1800" kern="1200" dirty="0" smtClean="0">
          <a:solidFill>
            <a:schemeClr val="tx1"/>
          </a:solidFill>
          <a:latin typeface="+mn-lt"/>
          <a:ea typeface="+mn-ea"/>
          <a:cs typeface="+mn-cs"/>
        </a:defRPr>
      </a:lvl3pPr>
      <a:lvl4pPr marL="685800" indent="-169069" algn="l" defTabSz="685743" rtl="0" eaLnBrk="1" latinLnBrk="0" hangingPunct="1">
        <a:lnSpc>
          <a:spcPct val="90000"/>
        </a:lnSpc>
        <a:spcBef>
          <a:spcPts val="0"/>
        </a:spcBef>
        <a:spcAft>
          <a:spcPts val="225"/>
        </a:spcAft>
        <a:buClr>
          <a:schemeClr val="accent1"/>
        </a:buClr>
        <a:buFont typeface="Wingdings" pitchFamily="2" charset="2"/>
        <a:buChar char="§"/>
        <a:defRPr lang="en-US" sz="1600" kern="1200" dirty="0" smtClean="0">
          <a:solidFill>
            <a:schemeClr val="tx1"/>
          </a:solidFill>
          <a:latin typeface="+mn-lt"/>
          <a:ea typeface="+mn-ea"/>
          <a:cs typeface="+mn-cs"/>
        </a:defRPr>
      </a:lvl4pPr>
      <a:lvl5pPr marL="859631" indent="-173831" algn="l" defTabSz="685743" rtl="0" eaLnBrk="1" latinLnBrk="0" hangingPunct="1">
        <a:lnSpc>
          <a:spcPct val="90000"/>
        </a:lnSpc>
        <a:spcBef>
          <a:spcPts val="0"/>
        </a:spcBef>
        <a:spcAft>
          <a:spcPts val="225"/>
        </a:spcAft>
        <a:buClr>
          <a:schemeClr val="accent1"/>
        </a:buClr>
        <a:buFont typeface="Wingdings" pitchFamily="2" charset="2"/>
        <a:buChar char="§"/>
        <a:defRPr lang="en-US" sz="1400" kern="1200" dirty="0">
          <a:solidFill>
            <a:schemeClr val="tx1"/>
          </a:solidFill>
          <a:latin typeface="+mn-lt"/>
          <a:ea typeface="+mn-ea"/>
          <a:cs typeface="+mn-cs"/>
        </a:defRPr>
      </a:lvl5pPr>
      <a:lvl6pPr marL="1885793" indent="-171437" algn="l" defTabSz="68574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664" indent="-171437" algn="l" defTabSz="68574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536" indent="-171437" algn="l" defTabSz="68574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407" indent="-171437" algn="l" defTabSz="68574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43" rtl="0" eaLnBrk="1" latinLnBrk="0" hangingPunct="1">
        <a:defRPr sz="1350" kern="1200">
          <a:solidFill>
            <a:schemeClr val="tx1"/>
          </a:solidFill>
          <a:latin typeface="+mn-lt"/>
          <a:ea typeface="+mn-ea"/>
          <a:cs typeface="+mn-cs"/>
        </a:defRPr>
      </a:lvl1pPr>
      <a:lvl2pPr marL="342872" algn="l" defTabSz="685743" rtl="0" eaLnBrk="1" latinLnBrk="0" hangingPunct="1">
        <a:defRPr sz="1350" kern="1200">
          <a:solidFill>
            <a:schemeClr val="tx1"/>
          </a:solidFill>
          <a:latin typeface="+mn-lt"/>
          <a:ea typeface="+mn-ea"/>
          <a:cs typeface="+mn-cs"/>
        </a:defRPr>
      </a:lvl2pPr>
      <a:lvl3pPr marL="685743" algn="l" defTabSz="685743" rtl="0" eaLnBrk="1" latinLnBrk="0" hangingPunct="1">
        <a:defRPr sz="1350" kern="1200">
          <a:solidFill>
            <a:schemeClr val="tx1"/>
          </a:solidFill>
          <a:latin typeface="+mn-lt"/>
          <a:ea typeface="+mn-ea"/>
          <a:cs typeface="+mn-cs"/>
        </a:defRPr>
      </a:lvl3pPr>
      <a:lvl4pPr marL="1028615" algn="l" defTabSz="685743" rtl="0" eaLnBrk="1" latinLnBrk="0" hangingPunct="1">
        <a:defRPr sz="1350" kern="1200">
          <a:solidFill>
            <a:schemeClr val="tx1"/>
          </a:solidFill>
          <a:latin typeface="+mn-lt"/>
          <a:ea typeface="+mn-ea"/>
          <a:cs typeface="+mn-cs"/>
        </a:defRPr>
      </a:lvl4pPr>
      <a:lvl5pPr marL="1371486" algn="l" defTabSz="685743" rtl="0" eaLnBrk="1" latinLnBrk="0" hangingPunct="1">
        <a:defRPr sz="1350" kern="1200">
          <a:solidFill>
            <a:schemeClr val="tx1"/>
          </a:solidFill>
          <a:latin typeface="+mn-lt"/>
          <a:ea typeface="+mn-ea"/>
          <a:cs typeface="+mn-cs"/>
        </a:defRPr>
      </a:lvl5pPr>
      <a:lvl6pPr marL="1714358" algn="l" defTabSz="685743" rtl="0" eaLnBrk="1" latinLnBrk="0" hangingPunct="1">
        <a:defRPr sz="1350" kern="1200">
          <a:solidFill>
            <a:schemeClr val="tx1"/>
          </a:solidFill>
          <a:latin typeface="+mn-lt"/>
          <a:ea typeface="+mn-ea"/>
          <a:cs typeface="+mn-cs"/>
        </a:defRPr>
      </a:lvl6pPr>
      <a:lvl7pPr marL="2057229" algn="l" defTabSz="685743" rtl="0" eaLnBrk="1" latinLnBrk="0" hangingPunct="1">
        <a:defRPr sz="1350" kern="1200">
          <a:solidFill>
            <a:schemeClr val="tx1"/>
          </a:solidFill>
          <a:latin typeface="+mn-lt"/>
          <a:ea typeface="+mn-ea"/>
          <a:cs typeface="+mn-cs"/>
        </a:defRPr>
      </a:lvl7pPr>
      <a:lvl8pPr marL="2400100" algn="l" defTabSz="685743" rtl="0" eaLnBrk="1" latinLnBrk="0" hangingPunct="1">
        <a:defRPr sz="1350" kern="1200">
          <a:solidFill>
            <a:schemeClr val="tx1"/>
          </a:solidFill>
          <a:latin typeface="+mn-lt"/>
          <a:ea typeface="+mn-ea"/>
          <a:cs typeface="+mn-cs"/>
        </a:defRPr>
      </a:lvl8pPr>
      <a:lvl9pPr marL="2742972" algn="l" defTabSz="685743" rtl="0" eaLnBrk="1" latinLnBrk="0" hangingPunct="1">
        <a:defRPr sz="135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2880" userDrawn="1">
          <p15:clr>
            <a:srgbClr val="A4A3A4"/>
          </p15:clr>
        </p15:guide>
        <p15:guide id="2" orient="horz" pos="1620" userDrawn="1">
          <p15:clr>
            <a:srgbClr val="A4A3A4"/>
          </p15:clr>
        </p15:guide>
        <p15:guide id="3" pos="5587" userDrawn="1">
          <p15:clr>
            <a:srgbClr val="A4A3A4"/>
          </p15:clr>
        </p15:guide>
        <p15:guide id="4" pos="179" userDrawn="1">
          <p15:clr>
            <a:srgbClr val="A4A3A4"/>
          </p15:clr>
        </p15:guide>
        <p15:guide id="5" pos="504" userDrawn="1">
          <p15:clr>
            <a:srgbClr val="A4A3A4"/>
          </p15:clr>
        </p15:guide>
        <p15:guide id="7" orient="horz" pos="109" userDrawn="1">
          <p15:clr>
            <a:srgbClr val="A4A3A4"/>
          </p15:clr>
        </p15:guide>
        <p15:guide id="8" orient="horz" pos="491" userDrawn="1">
          <p15:clr>
            <a:srgbClr val="A4A3A4"/>
          </p15:clr>
        </p15:guide>
        <p15:guide id="9" orient="horz" pos="743" userDrawn="1">
          <p15:clr>
            <a:srgbClr val="A4A3A4"/>
          </p15:clr>
        </p15:guide>
        <p15:guide id="10" orient="horz" pos="3108" userDrawn="1">
          <p15:clr>
            <a:srgbClr val="A4A3A4"/>
          </p15:clr>
        </p15:guide>
        <p15:guide id="11" pos="4569" userDrawn="1">
          <p15:clr>
            <a:srgbClr val="A4A3A4"/>
          </p15:clr>
        </p15:guide>
        <p15:guide id="12" pos="4960" userDrawn="1">
          <p15:clr>
            <a:srgbClr val="A4A3A4"/>
          </p15:clr>
        </p15:guide>
        <p15:guide id="14" orient="horz" pos="2835" userDrawn="1">
          <p15:clr>
            <a:srgbClr val="A4A3A4"/>
          </p15:clr>
        </p15:guide>
        <p15:guide id="15" orient="horz" pos="2798"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3.xml"/><Relationship Id="rId2"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gif"/><Relationship Id="rId7" Type="http://schemas.openxmlformats.org/officeDocument/2006/relationships/image" Target="../media/image66.png"/><Relationship Id="rId8" Type="http://schemas.openxmlformats.org/officeDocument/2006/relationships/image" Target="../media/image67.png"/><Relationship Id="rId9" Type="http://schemas.openxmlformats.org/officeDocument/2006/relationships/image" Target="../media/image68.gif"/><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9.png"/></Relationships>
</file>

<file path=ppt/slides/_rels/slide16.xml.rels><?xml version="1.0" encoding="UTF-8" standalone="yes"?>
<Relationships xmlns="http://schemas.openxmlformats.org/package/2006/relationships"><Relationship Id="rId11" Type="http://schemas.openxmlformats.org/officeDocument/2006/relationships/image" Target="../media/image77.png"/><Relationship Id="rId12" Type="http://schemas.openxmlformats.org/officeDocument/2006/relationships/image" Target="../media/image78.png"/><Relationship Id="rId13" Type="http://schemas.openxmlformats.org/officeDocument/2006/relationships/image" Target="../media/image79.png"/><Relationship Id="rId14" Type="http://schemas.openxmlformats.org/officeDocument/2006/relationships/image" Target="../media/image80.png"/><Relationship Id="rId15" Type="http://schemas.openxmlformats.org/officeDocument/2006/relationships/image" Target="../media/image81.png"/><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75.png"/><Relationship Id="rId9" Type="http://schemas.openxmlformats.org/officeDocument/2006/relationships/image" Target="../media/image76.png"/><Relationship Id="rId10"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63.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82.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71.png"/><Relationship Id="rId6" Type="http://schemas.openxmlformats.org/officeDocument/2006/relationships/image" Target="../media/image70.png"/><Relationship Id="rId7" Type="http://schemas.openxmlformats.org/officeDocument/2006/relationships/image" Target="../media/image72.png"/><Relationship Id="rId8" Type="http://schemas.openxmlformats.org/officeDocument/2006/relationships/image" Target="../media/image86.png"/><Relationship Id="rId9" Type="http://schemas.openxmlformats.org/officeDocument/2006/relationships/image" Target="../media/image62.png"/><Relationship Id="rId10" Type="http://schemas.openxmlformats.org/officeDocument/2006/relationships/image" Target="../media/image82.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7.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8.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19.png"/><Relationship Id="rId13" Type="http://schemas.openxmlformats.org/officeDocument/2006/relationships/image" Target="../media/image20.png"/><Relationship Id="rId14" Type="http://schemas.openxmlformats.org/officeDocument/2006/relationships/image" Target="../media/image21.png"/><Relationship Id="rId15" Type="http://schemas.openxmlformats.org/officeDocument/2006/relationships/image" Target="../media/image22.png"/><Relationship Id="rId16" Type="http://schemas.openxmlformats.org/officeDocument/2006/relationships/image" Target="../media/image23.png"/><Relationship Id="rId17" Type="http://schemas.openxmlformats.org/officeDocument/2006/relationships/image" Target="../media/image24.png"/><Relationship Id="rId18" Type="http://schemas.openxmlformats.org/officeDocument/2006/relationships/image" Target="../media/image25.png"/><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s>
</file>

<file path=ppt/slides/_rels/slide6.xml.rels><?xml version="1.0" encoding="UTF-8" standalone="yes"?>
<Relationships xmlns="http://schemas.openxmlformats.org/package/2006/relationships"><Relationship Id="rId11" Type="http://schemas.openxmlformats.org/officeDocument/2006/relationships/image" Target="../media/image32.png"/><Relationship Id="rId12" Type="http://schemas.openxmlformats.org/officeDocument/2006/relationships/image" Target="../media/image33.png"/><Relationship Id="rId13" Type="http://schemas.openxmlformats.org/officeDocument/2006/relationships/image" Target="../media/image34.png"/><Relationship Id="rId14" Type="http://schemas.openxmlformats.org/officeDocument/2006/relationships/image" Target="../media/image35.png"/><Relationship Id="rId15"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microsoft.com/office/2007/relationships/hdphoto" Target="../media/hdphoto1.wdp"/><Relationship Id="rId8" Type="http://schemas.openxmlformats.org/officeDocument/2006/relationships/image" Target="../media/image30.png"/><Relationship Id="rId9" Type="http://schemas.microsoft.com/office/2007/relationships/hdphoto" Target="../media/hdphoto2.wdp"/><Relationship Id="rId10"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png"/><Relationship Id="rId3"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Subtitle 3"/>
          <p:cNvSpPr>
            <a:spLocks noGrp="1"/>
          </p:cNvSpPr>
          <p:nvPr>
            <p:ph type="subTitle" idx="1"/>
          </p:nvPr>
        </p:nvSpPr>
        <p:spPr>
          <a:xfrm>
            <a:off x="569928" y="4271635"/>
            <a:ext cx="5435732" cy="318036"/>
          </a:xfrm>
        </p:spPr>
        <p:txBody>
          <a:bodyPr/>
          <a:lstStyle/>
          <a:p>
            <a:r>
              <a:rPr lang="en-US" dirty="0" smtClean="0">
                <a:solidFill>
                  <a:srgbClr val="000000"/>
                </a:solidFill>
                <a:latin typeface="Avenir Black"/>
                <a:cs typeface="Avenir Black"/>
              </a:rPr>
              <a:t>@Kendrick Coleman</a:t>
            </a:r>
          </a:p>
        </p:txBody>
      </p:sp>
      <p:sp>
        <p:nvSpPr>
          <p:cNvPr id="3" name="Title 2"/>
          <p:cNvSpPr>
            <a:spLocks noGrp="1"/>
          </p:cNvSpPr>
          <p:nvPr>
            <p:ph type="title"/>
          </p:nvPr>
        </p:nvSpPr>
        <p:spPr>
          <a:xfrm>
            <a:off x="569928" y="3472189"/>
            <a:ext cx="6294839" cy="850392"/>
          </a:xfrm>
        </p:spPr>
        <p:txBody>
          <a:bodyPr/>
          <a:lstStyle/>
          <a:p>
            <a:r>
              <a:rPr lang="en-US" dirty="0" smtClean="0">
                <a:solidFill>
                  <a:schemeClr val="bg1"/>
                </a:solidFill>
                <a:latin typeface="Avenir Black"/>
                <a:cs typeface="Avenir Black"/>
              </a:rPr>
              <a:t>Riding the next wave: </a:t>
            </a:r>
            <a:br>
              <a:rPr lang="en-US" dirty="0" smtClean="0">
                <a:solidFill>
                  <a:schemeClr val="bg1"/>
                </a:solidFill>
                <a:latin typeface="Avenir Black"/>
                <a:cs typeface="Avenir Black"/>
              </a:rPr>
            </a:br>
            <a:r>
              <a:rPr lang="en-US" dirty="0" err="1" smtClean="0">
                <a:solidFill>
                  <a:schemeClr val="bg1"/>
                </a:solidFill>
                <a:latin typeface="Avenir Black"/>
                <a:cs typeface="Avenir Black"/>
              </a:rPr>
              <a:t>PaaS</a:t>
            </a:r>
            <a:r>
              <a:rPr lang="en-US" dirty="0" smtClean="0">
                <a:solidFill>
                  <a:schemeClr val="bg1"/>
                </a:solidFill>
                <a:latin typeface="Avenir Black"/>
                <a:cs typeface="Avenir Black"/>
              </a:rPr>
              <a:t> with </a:t>
            </a:r>
            <a:r>
              <a:rPr lang="en-US" dirty="0" smtClean="0">
                <a:solidFill>
                  <a:srgbClr val="FF0000"/>
                </a:solidFill>
                <a:latin typeface="Avenir Black"/>
                <a:cs typeface="Avenir Black"/>
              </a:rPr>
              <a:t>Cloud Foundry</a:t>
            </a:r>
            <a:endParaRPr lang="en-US" dirty="0">
              <a:solidFill>
                <a:srgbClr val="FF0000"/>
              </a:solidFill>
              <a:latin typeface="Avenir Black"/>
              <a:cs typeface="Avenir Black"/>
            </a:endParaRPr>
          </a:p>
        </p:txBody>
      </p:sp>
    </p:spTree>
    <p:extLst>
      <p:ext uri="{BB962C8B-B14F-4D97-AF65-F5344CB8AC3E}">
        <p14:creationId xmlns:p14="http://schemas.microsoft.com/office/powerpoint/2010/main" val="258196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9C449"/>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895129" y="1237955"/>
            <a:ext cx="6248871" cy="3905545"/>
          </a:xfrm>
          <a:prstGeom prst="rect">
            <a:avLst/>
          </a:prstGeom>
        </p:spPr>
      </p:pic>
      <p:pic>
        <p:nvPicPr>
          <p:cNvPr id="6" name="Picture 5" descr="oculo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6971" y="233652"/>
            <a:ext cx="2761888" cy="1774707"/>
          </a:xfrm>
          <a:prstGeom prst="rect">
            <a:avLst/>
          </a:prstGeom>
        </p:spPr>
      </p:pic>
      <p:pic>
        <p:nvPicPr>
          <p:cNvPr id="7" name="Picture 6" descr="pebb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104" y="2522403"/>
            <a:ext cx="1972756" cy="2359310"/>
          </a:xfrm>
          <a:prstGeom prst="rect">
            <a:avLst/>
          </a:prstGeom>
        </p:spPr>
      </p:pic>
      <p:pic>
        <p:nvPicPr>
          <p:cNvPr id="8" name="Picture 7"/>
          <p:cNvPicPr>
            <a:picLocks noChangeAspect="1"/>
          </p:cNvPicPr>
          <p:nvPr/>
        </p:nvPicPr>
        <p:blipFill>
          <a:blip r:embed="rId5"/>
          <a:stretch>
            <a:fillRect/>
          </a:stretch>
        </p:blipFill>
        <p:spPr>
          <a:xfrm>
            <a:off x="6234475" y="2745393"/>
            <a:ext cx="2909525" cy="1390217"/>
          </a:xfrm>
          <a:prstGeom prst="rect">
            <a:avLst/>
          </a:prstGeom>
        </p:spPr>
      </p:pic>
      <p:pic>
        <p:nvPicPr>
          <p:cNvPr id="9" name="Picture 8"/>
          <p:cNvPicPr>
            <a:picLocks noChangeAspect="1"/>
          </p:cNvPicPr>
          <p:nvPr/>
        </p:nvPicPr>
        <p:blipFill>
          <a:blip r:embed="rId6"/>
          <a:stretch>
            <a:fillRect/>
          </a:stretch>
        </p:blipFill>
        <p:spPr>
          <a:xfrm>
            <a:off x="5815209" y="61088"/>
            <a:ext cx="2747549" cy="1176867"/>
          </a:xfrm>
          <a:prstGeom prst="rect">
            <a:avLst/>
          </a:prstGeom>
        </p:spPr>
      </p:pic>
      <p:pic>
        <p:nvPicPr>
          <p:cNvPr id="10" name="Picture 9"/>
          <p:cNvPicPr>
            <a:picLocks noChangeAspect="1"/>
          </p:cNvPicPr>
          <p:nvPr/>
        </p:nvPicPr>
        <p:blipFill>
          <a:blip r:embed="rId7"/>
          <a:stretch>
            <a:fillRect/>
          </a:stretch>
        </p:blipFill>
        <p:spPr>
          <a:xfrm>
            <a:off x="177342" y="776992"/>
            <a:ext cx="1835072" cy="1376304"/>
          </a:xfrm>
          <a:prstGeom prst="rect">
            <a:avLst/>
          </a:prstGeom>
        </p:spPr>
      </p:pic>
    </p:spTree>
    <p:extLst>
      <p:ext uri="{BB962C8B-B14F-4D97-AF65-F5344CB8AC3E}">
        <p14:creationId xmlns:p14="http://schemas.microsoft.com/office/powerpoint/2010/main" val="26015417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2406F"/>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20788"/>
            <a:ext cx="9143999" cy="5122712"/>
          </a:xfrm>
          <a:prstGeom prst="rect">
            <a:avLst/>
          </a:prstGeom>
        </p:spPr>
      </p:pic>
      <p:sp>
        <p:nvSpPr>
          <p:cNvPr id="5" name="Title 2"/>
          <p:cNvSpPr txBox="1">
            <a:spLocks/>
          </p:cNvSpPr>
          <p:nvPr/>
        </p:nvSpPr>
        <p:spPr>
          <a:xfrm>
            <a:off x="444114" y="336085"/>
            <a:ext cx="8577650" cy="586650"/>
          </a:xfrm>
          <a:prstGeom prst="rect">
            <a:avLst/>
          </a:prstGeom>
        </p:spPr>
        <p:txBody>
          <a:bodyPr anchor="t"/>
          <a:lstStyle>
            <a:lvl1pPr algn="l" defTabSz="685743" rtl="0" eaLnBrk="1" latinLnBrk="0" hangingPunct="1">
              <a:lnSpc>
                <a:spcPct val="100000"/>
              </a:lnSpc>
              <a:spcBef>
                <a:spcPct val="0"/>
              </a:spcBef>
              <a:buNone/>
              <a:defRPr lang="en-US" sz="2800" b="1" kern="1200" cap="all" baseline="0" dirty="0">
                <a:solidFill>
                  <a:schemeClr val="tx1"/>
                </a:solidFill>
                <a:latin typeface="+mj-lt"/>
                <a:ea typeface="+mj-ea"/>
                <a:cs typeface="+mj-cs"/>
              </a:defRPr>
            </a:lvl1pPr>
          </a:lstStyle>
          <a:p>
            <a:pPr algn="ctr"/>
            <a:r>
              <a:rPr lang="en-US" dirty="0" smtClean="0">
                <a:latin typeface="Avenir Black"/>
                <a:cs typeface="Avenir Black"/>
              </a:rPr>
              <a:t>Leaders BECOME </a:t>
            </a:r>
            <a:r>
              <a:rPr lang="en-US" dirty="0" smtClean="0">
                <a:solidFill>
                  <a:srgbClr val="FF0000"/>
                </a:solidFill>
                <a:latin typeface="Avenir Black"/>
                <a:cs typeface="Avenir Black"/>
              </a:rPr>
              <a:t>CHASERS</a:t>
            </a:r>
            <a:endParaRPr lang="en-US" dirty="0">
              <a:solidFill>
                <a:srgbClr val="FF0000"/>
              </a:solidFill>
              <a:latin typeface="Avenir Black"/>
              <a:cs typeface="Avenir Black"/>
            </a:endParaRPr>
          </a:p>
        </p:txBody>
      </p:sp>
      <p:pic>
        <p:nvPicPr>
          <p:cNvPr id="7" name="Picture 6"/>
          <p:cNvPicPr>
            <a:picLocks noChangeAspect="1"/>
          </p:cNvPicPr>
          <p:nvPr/>
        </p:nvPicPr>
        <p:blipFill>
          <a:blip r:embed="rId4"/>
          <a:stretch>
            <a:fillRect/>
          </a:stretch>
        </p:blipFill>
        <p:spPr>
          <a:xfrm>
            <a:off x="326179" y="922735"/>
            <a:ext cx="2551400" cy="1530840"/>
          </a:xfrm>
          <a:prstGeom prst="rect">
            <a:avLst/>
          </a:prstGeom>
        </p:spPr>
      </p:pic>
      <p:pic>
        <p:nvPicPr>
          <p:cNvPr id="10" name="Picture 9"/>
          <p:cNvPicPr>
            <a:picLocks noChangeAspect="1"/>
          </p:cNvPicPr>
          <p:nvPr/>
        </p:nvPicPr>
        <p:blipFill>
          <a:blip r:embed="rId5"/>
          <a:stretch>
            <a:fillRect/>
          </a:stretch>
        </p:blipFill>
        <p:spPr>
          <a:xfrm>
            <a:off x="6333972" y="3304726"/>
            <a:ext cx="1746990" cy="1578405"/>
          </a:xfrm>
          <a:prstGeom prst="rect">
            <a:avLst/>
          </a:prstGeom>
        </p:spPr>
      </p:pic>
      <p:pic>
        <p:nvPicPr>
          <p:cNvPr id="12" name="Picture 11" descr="motorol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3102" y="3073784"/>
            <a:ext cx="1766795" cy="1713256"/>
          </a:xfrm>
          <a:prstGeom prst="rect">
            <a:avLst/>
          </a:prstGeom>
        </p:spPr>
      </p:pic>
      <p:pic>
        <p:nvPicPr>
          <p:cNvPr id="13" name="Picture 12"/>
          <p:cNvPicPr>
            <a:picLocks noChangeAspect="1"/>
          </p:cNvPicPr>
          <p:nvPr/>
        </p:nvPicPr>
        <p:blipFill>
          <a:blip r:embed="rId7"/>
          <a:stretch>
            <a:fillRect/>
          </a:stretch>
        </p:blipFill>
        <p:spPr>
          <a:xfrm>
            <a:off x="3359897" y="1438763"/>
            <a:ext cx="2526107" cy="1635021"/>
          </a:xfrm>
          <a:prstGeom prst="rect">
            <a:avLst/>
          </a:prstGeom>
        </p:spPr>
      </p:pic>
      <p:pic>
        <p:nvPicPr>
          <p:cNvPr id="15" name="Picture 14"/>
          <p:cNvPicPr>
            <a:picLocks noChangeAspect="1"/>
          </p:cNvPicPr>
          <p:nvPr/>
        </p:nvPicPr>
        <p:blipFill>
          <a:blip r:embed="rId8"/>
          <a:stretch>
            <a:fillRect/>
          </a:stretch>
        </p:blipFill>
        <p:spPr>
          <a:xfrm>
            <a:off x="6879227" y="1038263"/>
            <a:ext cx="1721623" cy="1721623"/>
          </a:xfrm>
          <a:prstGeom prst="rect">
            <a:avLst/>
          </a:prstGeom>
        </p:spPr>
      </p:pic>
    </p:spTree>
    <p:extLst>
      <p:ext uri="{BB962C8B-B14F-4D97-AF65-F5344CB8AC3E}">
        <p14:creationId xmlns:p14="http://schemas.microsoft.com/office/powerpoint/2010/main" val="174411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solidFill>
                  <a:srgbClr val="FF0000"/>
                </a:solidFill>
                <a:latin typeface="Avenir Black"/>
                <a:cs typeface="Avenir Black"/>
              </a:rPr>
              <a:t>RE</a:t>
            </a:r>
            <a:r>
              <a:rPr lang="en-US" dirty="0" smtClean="0">
                <a:latin typeface="Avenir Black"/>
                <a:cs typeface="Avenir Black"/>
              </a:rPr>
              <a:t>INVENT </a:t>
            </a:r>
            <a:r>
              <a:rPr lang="en-US" dirty="0" smtClean="0">
                <a:solidFill>
                  <a:srgbClr val="FF0000"/>
                </a:solidFill>
                <a:latin typeface="Avenir Black"/>
                <a:cs typeface="Avenir Black"/>
              </a:rPr>
              <a:t>&amp;</a:t>
            </a:r>
            <a:r>
              <a:rPr lang="en-US" dirty="0" smtClean="0">
                <a:latin typeface="Avenir Black"/>
                <a:cs typeface="Avenir Black"/>
              </a:rPr>
              <a:t> INNOVATE</a:t>
            </a:r>
            <a:endParaRPr lang="en-US" dirty="0">
              <a:latin typeface="Avenir Black"/>
              <a:cs typeface="Avenir Black"/>
            </a:endParaRPr>
          </a:p>
        </p:txBody>
      </p:sp>
      <p:sp>
        <p:nvSpPr>
          <p:cNvPr id="29" name="Rectangle 28"/>
          <p:cNvSpPr/>
          <p:nvPr/>
        </p:nvSpPr>
        <p:spPr>
          <a:xfrm>
            <a:off x="3235163" y="2962700"/>
            <a:ext cx="2869259" cy="177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p>
        </p:txBody>
      </p:sp>
      <p:sp>
        <p:nvSpPr>
          <p:cNvPr id="30" name="Rectangle 29"/>
          <p:cNvSpPr/>
          <p:nvPr/>
        </p:nvSpPr>
        <p:spPr>
          <a:xfrm>
            <a:off x="333922" y="2962700"/>
            <a:ext cx="2788352" cy="177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p>
        </p:txBody>
      </p:sp>
      <p:sp>
        <p:nvSpPr>
          <p:cNvPr id="31" name="Rectangle 30"/>
          <p:cNvSpPr/>
          <p:nvPr/>
        </p:nvSpPr>
        <p:spPr>
          <a:xfrm>
            <a:off x="333922" y="1022502"/>
            <a:ext cx="2788352" cy="18461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p>
        </p:txBody>
      </p:sp>
      <p:sp>
        <p:nvSpPr>
          <p:cNvPr id="32" name="Rectangle 31"/>
          <p:cNvSpPr/>
          <p:nvPr/>
        </p:nvSpPr>
        <p:spPr>
          <a:xfrm>
            <a:off x="3235163" y="1022503"/>
            <a:ext cx="2869259" cy="18461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p>
        </p:txBody>
      </p:sp>
      <p:sp>
        <p:nvSpPr>
          <p:cNvPr id="33" name="Rectangle 32"/>
          <p:cNvSpPr/>
          <p:nvPr/>
        </p:nvSpPr>
        <p:spPr>
          <a:xfrm>
            <a:off x="6226718" y="1021345"/>
            <a:ext cx="2622845" cy="18472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p>
        </p:txBody>
      </p:sp>
      <p:sp>
        <p:nvSpPr>
          <p:cNvPr id="41" name="TextBox 40"/>
          <p:cNvSpPr txBox="1"/>
          <p:nvPr/>
        </p:nvSpPr>
        <p:spPr bwMode="auto">
          <a:xfrm>
            <a:off x="3469235" y="1137782"/>
            <a:ext cx="226985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1800" dirty="0" smtClean="0">
                <a:latin typeface="Avenir Black"/>
                <a:cs typeface="Avenir Black"/>
              </a:rPr>
              <a:t>National Geographic</a:t>
            </a:r>
          </a:p>
        </p:txBody>
      </p:sp>
      <p:sp>
        <p:nvSpPr>
          <p:cNvPr id="43" name="TextBox 42"/>
          <p:cNvSpPr txBox="1"/>
          <p:nvPr/>
        </p:nvSpPr>
        <p:spPr bwMode="auto">
          <a:xfrm>
            <a:off x="1479881" y="1116612"/>
            <a:ext cx="50897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1800" dirty="0" smtClean="0">
                <a:latin typeface="Avenir Black"/>
                <a:cs typeface="Avenir Black"/>
              </a:rPr>
              <a:t>Nike</a:t>
            </a:r>
          </a:p>
        </p:txBody>
      </p:sp>
      <p:sp>
        <p:nvSpPr>
          <p:cNvPr id="45" name="TextBox 44"/>
          <p:cNvSpPr txBox="1"/>
          <p:nvPr/>
        </p:nvSpPr>
        <p:spPr bwMode="auto">
          <a:xfrm>
            <a:off x="6549425" y="1135427"/>
            <a:ext cx="196207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1800" dirty="0" smtClean="0">
                <a:latin typeface="Avenir Black"/>
                <a:cs typeface="Avenir Black"/>
              </a:rPr>
              <a:t>American Express</a:t>
            </a:r>
          </a:p>
        </p:txBody>
      </p:sp>
      <p:sp>
        <p:nvSpPr>
          <p:cNvPr id="49" name="TextBox 48"/>
          <p:cNvSpPr txBox="1"/>
          <p:nvPr/>
        </p:nvSpPr>
        <p:spPr bwMode="auto">
          <a:xfrm>
            <a:off x="1220088" y="3049441"/>
            <a:ext cx="96180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1800" dirty="0" smtClean="0">
                <a:latin typeface="Avenir Black"/>
                <a:cs typeface="Avenir Black"/>
              </a:rPr>
              <a:t>Dominos</a:t>
            </a:r>
          </a:p>
        </p:txBody>
      </p:sp>
      <p:sp>
        <p:nvSpPr>
          <p:cNvPr id="51" name="TextBox 50"/>
          <p:cNvSpPr txBox="1"/>
          <p:nvPr/>
        </p:nvSpPr>
        <p:spPr bwMode="auto">
          <a:xfrm>
            <a:off x="4278945" y="3049441"/>
            <a:ext cx="54267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1800" dirty="0" smtClean="0">
                <a:latin typeface="Avenir Black"/>
                <a:cs typeface="Avenir Black"/>
              </a:rPr>
              <a:t>Lego</a:t>
            </a:r>
          </a:p>
        </p:txBody>
      </p:sp>
      <p:sp>
        <p:nvSpPr>
          <p:cNvPr id="53" name="Rectangle 52"/>
          <p:cNvSpPr/>
          <p:nvPr/>
        </p:nvSpPr>
        <p:spPr>
          <a:xfrm>
            <a:off x="6226718" y="2962700"/>
            <a:ext cx="2622845" cy="177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p>
        </p:txBody>
      </p:sp>
      <p:sp>
        <p:nvSpPr>
          <p:cNvPr id="55" name="TextBox 54"/>
          <p:cNvSpPr txBox="1"/>
          <p:nvPr/>
        </p:nvSpPr>
        <p:spPr bwMode="auto">
          <a:xfrm>
            <a:off x="7118673" y="3043860"/>
            <a:ext cx="109004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1800" dirty="0" smtClean="0">
                <a:latin typeface="Avenir Black"/>
                <a:cs typeface="Avenir Black"/>
              </a:rPr>
              <a:t>Starbucks</a:t>
            </a:r>
          </a:p>
        </p:txBody>
      </p:sp>
      <p:pic>
        <p:nvPicPr>
          <p:cNvPr id="4" name="Picture 3" descr="nikefue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774" y="1469916"/>
            <a:ext cx="1332677" cy="599705"/>
          </a:xfrm>
          <a:prstGeom prst="rect">
            <a:avLst/>
          </a:prstGeom>
        </p:spPr>
      </p:pic>
      <p:pic>
        <p:nvPicPr>
          <p:cNvPr id="5" name="Picture 4"/>
          <p:cNvPicPr>
            <a:picLocks noChangeAspect="1"/>
          </p:cNvPicPr>
          <p:nvPr/>
        </p:nvPicPr>
        <p:blipFill>
          <a:blip r:embed="rId4"/>
          <a:stretch>
            <a:fillRect/>
          </a:stretch>
        </p:blipFill>
        <p:spPr>
          <a:xfrm>
            <a:off x="3301119" y="1717709"/>
            <a:ext cx="2726081" cy="806920"/>
          </a:xfrm>
          <a:prstGeom prst="rect">
            <a:avLst/>
          </a:prstGeom>
        </p:spPr>
      </p:pic>
      <p:pic>
        <p:nvPicPr>
          <p:cNvPr id="6" name="Picture 5"/>
          <p:cNvPicPr>
            <a:picLocks noChangeAspect="1"/>
          </p:cNvPicPr>
          <p:nvPr/>
        </p:nvPicPr>
        <p:blipFill>
          <a:blip r:embed="rId5"/>
          <a:stretch>
            <a:fillRect/>
          </a:stretch>
        </p:blipFill>
        <p:spPr>
          <a:xfrm>
            <a:off x="6378063" y="1469916"/>
            <a:ext cx="2296553" cy="1054713"/>
          </a:xfrm>
          <a:prstGeom prst="rect">
            <a:avLst/>
          </a:prstGeom>
        </p:spPr>
      </p:pic>
      <p:pic>
        <p:nvPicPr>
          <p:cNvPr id="7" name="Picture 6"/>
          <p:cNvPicPr>
            <a:picLocks noChangeAspect="1"/>
          </p:cNvPicPr>
          <p:nvPr/>
        </p:nvPicPr>
        <p:blipFill>
          <a:blip r:embed="rId6"/>
          <a:stretch>
            <a:fillRect/>
          </a:stretch>
        </p:blipFill>
        <p:spPr>
          <a:xfrm>
            <a:off x="333922" y="3317691"/>
            <a:ext cx="1891433" cy="672823"/>
          </a:xfrm>
          <a:prstGeom prst="rect">
            <a:avLst/>
          </a:prstGeom>
        </p:spPr>
      </p:pic>
      <p:pic>
        <p:nvPicPr>
          <p:cNvPr id="11" name="Picture 10" descr="making.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2959" y="1703461"/>
            <a:ext cx="1612204" cy="1294456"/>
          </a:xfrm>
          <a:prstGeom prst="rect">
            <a:avLst/>
          </a:prstGeom>
        </p:spPr>
      </p:pic>
      <p:pic>
        <p:nvPicPr>
          <p:cNvPr id="13" name="Picture 12"/>
          <p:cNvPicPr>
            <a:picLocks noChangeAspect="1"/>
          </p:cNvPicPr>
          <p:nvPr/>
        </p:nvPicPr>
        <p:blipFill>
          <a:blip r:embed="rId8"/>
          <a:stretch>
            <a:fillRect/>
          </a:stretch>
        </p:blipFill>
        <p:spPr>
          <a:xfrm>
            <a:off x="3479511" y="2994152"/>
            <a:ext cx="2225537" cy="1930005"/>
          </a:xfrm>
          <a:prstGeom prst="rect">
            <a:avLst/>
          </a:prstGeom>
        </p:spPr>
      </p:pic>
      <p:pic>
        <p:nvPicPr>
          <p:cNvPr id="14" name="Picture 13"/>
          <p:cNvPicPr>
            <a:picLocks noChangeAspect="1"/>
          </p:cNvPicPr>
          <p:nvPr/>
        </p:nvPicPr>
        <p:blipFill>
          <a:blip r:embed="rId9"/>
          <a:stretch>
            <a:fillRect/>
          </a:stretch>
        </p:blipFill>
        <p:spPr>
          <a:xfrm>
            <a:off x="1676128" y="3654103"/>
            <a:ext cx="1446146" cy="1085964"/>
          </a:xfrm>
          <a:prstGeom prst="rect">
            <a:avLst/>
          </a:prstGeom>
        </p:spPr>
      </p:pic>
      <p:pic>
        <p:nvPicPr>
          <p:cNvPr id="15" name="Picture 14" descr="starbucks.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28275" y="3270778"/>
            <a:ext cx="860928" cy="1439472"/>
          </a:xfrm>
          <a:prstGeom prst="rect">
            <a:avLst/>
          </a:prstGeom>
        </p:spPr>
      </p:pic>
    </p:spTree>
    <p:extLst>
      <p:ext uri="{BB962C8B-B14F-4D97-AF65-F5344CB8AC3E}">
        <p14:creationId xmlns:p14="http://schemas.microsoft.com/office/powerpoint/2010/main" val="167371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edge">
                                      <p:cBhvr>
                                        <p:cTn id="7" dur="2000"/>
                                        <p:tgtEl>
                                          <p:spTgt spid="29"/>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edge">
                                      <p:cBhvr>
                                        <p:cTn id="10" dur="2000"/>
                                        <p:tgtEl>
                                          <p:spTgt spid="30"/>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edge">
                                      <p:cBhvr>
                                        <p:cTn id="13" dur="2000"/>
                                        <p:tgtEl>
                                          <p:spTgt spid="31"/>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edge">
                                      <p:cBhvr>
                                        <p:cTn id="16" dur="2000"/>
                                        <p:tgtEl>
                                          <p:spTgt spid="32"/>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edge">
                                      <p:cBhvr>
                                        <p:cTn id="19" dur="2000"/>
                                        <p:tgtEl>
                                          <p:spTgt spid="33"/>
                                        </p:tgtEl>
                                      </p:cBhvr>
                                    </p:animEffect>
                                  </p:childTnLst>
                                </p:cTn>
                              </p:par>
                              <p:par>
                                <p:cTn id="20" presetID="20"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edge">
                                      <p:cBhvr>
                                        <p:cTn id="22" dur="2000"/>
                                        <p:tgtEl>
                                          <p:spTgt spid="41"/>
                                        </p:tgtEl>
                                      </p:cBhvr>
                                    </p:animEffect>
                                  </p:childTnLst>
                                </p:cTn>
                              </p:par>
                              <p:par>
                                <p:cTn id="23" presetID="20"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wedge">
                                      <p:cBhvr>
                                        <p:cTn id="25" dur="2000"/>
                                        <p:tgtEl>
                                          <p:spTgt spid="43"/>
                                        </p:tgtEl>
                                      </p:cBhvr>
                                    </p:animEffect>
                                  </p:childTnLst>
                                </p:cTn>
                              </p:par>
                              <p:par>
                                <p:cTn id="26" presetID="2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wedge">
                                      <p:cBhvr>
                                        <p:cTn id="28" dur="2000"/>
                                        <p:tgtEl>
                                          <p:spTgt spid="45"/>
                                        </p:tgtEl>
                                      </p:cBhvr>
                                    </p:animEffect>
                                  </p:childTnLst>
                                </p:cTn>
                              </p:par>
                              <p:par>
                                <p:cTn id="29" presetID="20"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wedge">
                                      <p:cBhvr>
                                        <p:cTn id="31" dur="2000"/>
                                        <p:tgtEl>
                                          <p:spTgt spid="49"/>
                                        </p:tgtEl>
                                      </p:cBhvr>
                                    </p:animEffect>
                                  </p:childTnLst>
                                </p:cTn>
                              </p:par>
                              <p:par>
                                <p:cTn id="32" presetID="20" presetClass="entr" presetSubtype="0"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edge">
                                      <p:cBhvr>
                                        <p:cTn id="34" dur="2000"/>
                                        <p:tgtEl>
                                          <p:spTgt spid="51"/>
                                        </p:tgtEl>
                                      </p:cBhvr>
                                    </p:animEffect>
                                  </p:childTnLst>
                                </p:cTn>
                              </p:par>
                              <p:par>
                                <p:cTn id="35" presetID="20"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wedge">
                                      <p:cBhvr>
                                        <p:cTn id="37" dur="2000"/>
                                        <p:tgtEl>
                                          <p:spTgt spid="53"/>
                                        </p:tgtEl>
                                      </p:cBhvr>
                                    </p:animEffect>
                                  </p:childTnLst>
                                </p:cTn>
                              </p:par>
                              <p:par>
                                <p:cTn id="38" presetID="20" presetClass="entr" presetSubtype="0" fill="hold" grpId="0"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edge">
                                      <p:cBhvr>
                                        <p:cTn id="40" dur="2000"/>
                                        <p:tgtEl>
                                          <p:spTgt spid="55"/>
                                        </p:tgtEl>
                                      </p:cBhvr>
                                    </p:animEffect>
                                  </p:childTnLst>
                                </p:cTn>
                              </p:par>
                              <p:par>
                                <p:cTn id="41" presetID="20"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edge">
                                      <p:cBhvr>
                                        <p:cTn id="43" dur="2000"/>
                                        <p:tgtEl>
                                          <p:spTgt spid="4"/>
                                        </p:tgtEl>
                                      </p:cBhvr>
                                    </p:animEffect>
                                  </p:childTnLst>
                                </p:cTn>
                              </p:par>
                              <p:par>
                                <p:cTn id="44" presetID="20" presetClass="entr" presetSubtype="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edge">
                                      <p:cBhvr>
                                        <p:cTn id="46" dur="2000"/>
                                        <p:tgtEl>
                                          <p:spTgt spid="5"/>
                                        </p:tgtEl>
                                      </p:cBhvr>
                                    </p:animEffect>
                                  </p:childTnLst>
                                </p:cTn>
                              </p:par>
                              <p:par>
                                <p:cTn id="47" presetID="20"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edge">
                                      <p:cBhvr>
                                        <p:cTn id="49" dur="2000"/>
                                        <p:tgtEl>
                                          <p:spTgt spid="6"/>
                                        </p:tgtEl>
                                      </p:cBhvr>
                                    </p:animEffect>
                                  </p:childTnLst>
                                </p:cTn>
                              </p:par>
                              <p:par>
                                <p:cTn id="50" presetID="20"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edge">
                                      <p:cBhvr>
                                        <p:cTn id="52" dur="2000"/>
                                        <p:tgtEl>
                                          <p:spTgt spid="7"/>
                                        </p:tgtEl>
                                      </p:cBhvr>
                                    </p:animEffect>
                                  </p:childTnLst>
                                </p:cTn>
                              </p:par>
                              <p:par>
                                <p:cTn id="53" presetID="20"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edge">
                                      <p:cBhvr>
                                        <p:cTn id="55" dur="2000"/>
                                        <p:tgtEl>
                                          <p:spTgt spid="11"/>
                                        </p:tgtEl>
                                      </p:cBhvr>
                                    </p:animEffect>
                                  </p:childTnLst>
                                </p:cTn>
                              </p:par>
                              <p:par>
                                <p:cTn id="56" presetID="20" presetClass="entr" presetSubtype="0" fill="hold"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edge">
                                      <p:cBhvr>
                                        <p:cTn id="58" dur="2000"/>
                                        <p:tgtEl>
                                          <p:spTgt spid="13"/>
                                        </p:tgtEl>
                                      </p:cBhvr>
                                    </p:animEffect>
                                  </p:childTnLst>
                                </p:cTn>
                              </p:par>
                              <p:par>
                                <p:cTn id="59" presetID="20"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edge">
                                      <p:cBhvr>
                                        <p:cTn id="61" dur="2000"/>
                                        <p:tgtEl>
                                          <p:spTgt spid="14"/>
                                        </p:tgtEl>
                                      </p:cBhvr>
                                    </p:animEffect>
                                  </p:childTnLst>
                                </p:cTn>
                              </p:par>
                              <p:par>
                                <p:cTn id="62" presetID="20" presetClass="entr" presetSubtype="0" fill="hold"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edge">
                                      <p:cBhvr>
                                        <p:cTn id="6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41" grpId="0"/>
      <p:bldP spid="43" grpId="0"/>
      <p:bldP spid="45" grpId="0"/>
      <p:bldP spid="49" grpId="0"/>
      <p:bldP spid="51" grpId="0"/>
      <p:bldP spid="53" grpId="0" animBg="1"/>
      <p:bldP spid="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2623" y="4881713"/>
            <a:ext cx="438177" cy="282575"/>
          </a:xfrm>
          <a:prstGeom prst="rect">
            <a:avLst/>
          </a:prstGeom>
        </p:spPr>
        <p:txBody>
          <a:bodyPr/>
          <a:lstStyle/>
          <a:p>
            <a:fld id="{1423F1C9-60E9-4825-B1EC-902FE5DD37E1}" type="slidenum">
              <a:rPr lang="en-US" smtClean="0"/>
              <a:pPr/>
              <a:t>13</a:t>
            </a:fld>
            <a:endParaRPr lang="en-US" dirty="0"/>
          </a:p>
        </p:txBody>
      </p:sp>
      <p:pic>
        <p:nvPicPr>
          <p:cNvPr id="5" name="Picture 4"/>
          <p:cNvPicPr>
            <a:picLocks noChangeAspect="1"/>
          </p:cNvPicPr>
          <p:nvPr/>
        </p:nvPicPr>
        <p:blipFill>
          <a:blip r:embed="rId3"/>
          <a:stretch>
            <a:fillRect/>
          </a:stretch>
        </p:blipFill>
        <p:spPr>
          <a:xfrm>
            <a:off x="0" y="0"/>
            <a:ext cx="9144000" cy="5143500"/>
          </a:xfrm>
          <a:prstGeom prst="rect">
            <a:avLst/>
          </a:prstGeom>
        </p:spPr>
      </p:pic>
      <p:sp>
        <p:nvSpPr>
          <p:cNvPr id="6" name="Title 2"/>
          <p:cNvSpPr>
            <a:spLocks noGrp="1"/>
          </p:cNvSpPr>
          <p:nvPr>
            <p:ph type="title"/>
          </p:nvPr>
        </p:nvSpPr>
        <p:spPr>
          <a:xfrm>
            <a:off x="291714" y="1794883"/>
            <a:ext cx="3604027" cy="1916984"/>
          </a:xfrm>
        </p:spPr>
        <p:txBody>
          <a:bodyPr/>
          <a:lstStyle/>
          <a:p>
            <a:pPr algn="ctr"/>
            <a:r>
              <a:rPr lang="en-US" dirty="0" smtClean="0">
                <a:solidFill>
                  <a:srgbClr val="FFFFFF"/>
                </a:solidFill>
                <a:latin typeface="Avenir Black"/>
                <a:cs typeface="Avenir Black"/>
              </a:rPr>
              <a:t>Innovation relies on </a:t>
            </a:r>
            <a:r>
              <a:rPr lang="en-US" dirty="0" smtClean="0">
                <a:solidFill>
                  <a:srgbClr val="FF0000"/>
                </a:solidFill>
                <a:latin typeface="Avenir Black"/>
                <a:cs typeface="Avenir Black"/>
              </a:rPr>
              <a:t/>
            </a:r>
            <a:br>
              <a:rPr lang="en-US" dirty="0" smtClean="0">
                <a:solidFill>
                  <a:srgbClr val="FF0000"/>
                </a:solidFill>
                <a:latin typeface="Avenir Black"/>
                <a:cs typeface="Avenir Black"/>
              </a:rPr>
            </a:br>
            <a:r>
              <a:rPr lang="en-US" dirty="0" smtClean="0">
                <a:solidFill>
                  <a:srgbClr val="FF0000"/>
                </a:solidFill>
                <a:latin typeface="Avenir Black"/>
                <a:cs typeface="Avenir Black"/>
              </a:rPr>
              <a:t>Speed</a:t>
            </a:r>
            <a:br>
              <a:rPr lang="en-US" dirty="0" smtClean="0">
                <a:solidFill>
                  <a:srgbClr val="FF0000"/>
                </a:solidFill>
                <a:latin typeface="Avenir Black"/>
                <a:cs typeface="Avenir Black"/>
              </a:rPr>
            </a:br>
            <a:endParaRPr lang="en-US" dirty="0">
              <a:latin typeface="Avenir Black"/>
              <a:cs typeface="Avenir Black"/>
            </a:endParaRPr>
          </a:p>
        </p:txBody>
      </p:sp>
    </p:spTree>
    <p:extLst>
      <p:ext uri="{BB962C8B-B14F-4D97-AF65-F5344CB8AC3E}">
        <p14:creationId xmlns:p14="http://schemas.microsoft.com/office/powerpoint/2010/main" val="64508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dev.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714" y="1327865"/>
            <a:ext cx="1605818" cy="1855934"/>
          </a:xfrm>
          <a:prstGeom prst="rect">
            <a:avLst/>
          </a:prstGeom>
        </p:spPr>
      </p:pic>
      <p:pic>
        <p:nvPicPr>
          <p:cNvPr id="11" name="Picture 10" descr="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178" y="1327865"/>
            <a:ext cx="1865203" cy="1865203"/>
          </a:xfrm>
          <a:prstGeom prst="rect">
            <a:avLst/>
          </a:prstGeom>
        </p:spPr>
      </p:pic>
      <p:pic>
        <p:nvPicPr>
          <p:cNvPr id="16" name="Picture 15" descr="cloudserv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6417" y="998154"/>
            <a:ext cx="2515355" cy="2515355"/>
          </a:xfrm>
          <a:prstGeom prst="rect">
            <a:avLst/>
          </a:prstGeom>
        </p:spPr>
      </p:pic>
      <p:pic>
        <p:nvPicPr>
          <p:cNvPr id="17" name="Picture 16" descr="gears-animation.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3705230" y="3086215"/>
            <a:ext cx="1935811" cy="2405668"/>
          </a:xfrm>
          <a:prstGeom prst="rect">
            <a:avLst/>
          </a:prstGeom>
        </p:spPr>
      </p:pic>
      <p:pic>
        <p:nvPicPr>
          <p:cNvPr id="18" name="Picture 17" descr="dev_angry.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714" y="1327865"/>
            <a:ext cx="1605818" cy="1855934"/>
          </a:xfrm>
          <a:prstGeom prst="rect">
            <a:avLst/>
          </a:prstGeom>
        </p:spPr>
      </p:pic>
      <p:pic>
        <p:nvPicPr>
          <p:cNvPr id="19" name="Picture 18" descr="it_sad.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0178" y="1327865"/>
            <a:ext cx="1874248" cy="1874248"/>
          </a:xfrm>
          <a:prstGeom prst="rect">
            <a:avLst/>
          </a:prstGeom>
        </p:spPr>
      </p:pic>
      <p:cxnSp>
        <p:nvCxnSpPr>
          <p:cNvPr id="21" name="Straight Arrow Connector 20"/>
          <p:cNvCxnSpPr/>
          <p:nvPr/>
        </p:nvCxnSpPr>
        <p:spPr>
          <a:xfrm>
            <a:off x="1897532" y="2390143"/>
            <a:ext cx="1952646" cy="4635"/>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4761075" y="3321143"/>
            <a:ext cx="0" cy="64883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38" name="Freeform 37"/>
          <p:cNvSpPr/>
          <p:nvPr/>
        </p:nvSpPr>
        <p:spPr>
          <a:xfrm>
            <a:off x="1761866" y="911143"/>
            <a:ext cx="5495559" cy="1054681"/>
          </a:xfrm>
          <a:custGeom>
            <a:avLst/>
            <a:gdLst>
              <a:gd name="connsiteX0" fmla="*/ 0 w 5495559"/>
              <a:gd name="connsiteY0" fmla="*/ 1054681 h 1054681"/>
              <a:gd name="connsiteX1" fmla="*/ 561768 w 5495559"/>
              <a:gd name="connsiteY1" fmla="*/ 566278 h 1054681"/>
              <a:gd name="connsiteX2" fmla="*/ 952564 w 5495559"/>
              <a:gd name="connsiteY2" fmla="*/ 297656 h 1054681"/>
              <a:gd name="connsiteX3" fmla="*/ 1318934 w 5495559"/>
              <a:gd name="connsiteY3" fmla="*/ 151135 h 1054681"/>
              <a:gd name="connsiteX4" fmla="*/ 1819641 w 5495559"/>
              <a:gd name="connsiteY4" fmla="*/ 53454 h 1054681"/>
              <a:gd name="connsiteX5" fmla="*/ 2601231 w 5495559"/>
              <a:gd name="connsiteY5" fmla="*/ 16824 h 1054681"/>
              <a:gd name="connsiteX6" fmla="*/ 4139988 w 5495559"/>
              <a:gd name="connsiteY6" fmla="*/ 16824 h 1054681"/>
              <a:gd name="connsiteX7" fmla="*/ 5031490 w 5495559"/>
              <a:gd name="connsiteY7" fmla="*/ 224395 h 1054681"/>
              <a:gd name="connsiteX8" fmla="*/ 5495559 w 5495559"/>
              <a:gd name="connsiteY8" fmla="*/ 493017 h 105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5559" h="1054681">
                <a:moveTo>
                  <a:pt x="0" y="1054681"/>
                </a:moveTo>
                <a:cubicBezTo>
                  <a:pt x="201503" y="873565"/>
                  <a:pt x="403007" y="692449"/>
                  <a:pt x="561768" y="566278"/>
                </a:cubicBezTo>
                <a:cubicBezTo>
                  <a:pt x="720529" y="440107"/>
                  <a:pt x="826370" y="366846"/>
                  <a:pt x="952564" y="297656"/>
                </a:cubicBezTo>
                <a:cubicBezTo>
                  <a:pt x="1078758" y="228465"/>
                  <a:pt x="1174421" y="191835"/>
                  <a:pt x="1318934" y="151135"/>
                </a:cubicBezTo>
                <a:cubicBezTo>
                  <a:pt x="1463447" y="110435"/>
                  <a:pt x="1605925" y="75839"/>
                  <a:pt x="1819641" y="53454"/>
                </a:cubicBezTo>
                <a:cubicBezTo>
                  <a:pt x="2033357" y="31069"/>
                  <a:pt x="2214507" y="22929"/>
                  <a:pt x="2601231" y="16824"/>
                </a:cubicBezTo>
                <a:cubicBezTo>
                  <a:pt x="2987955" y="10719"/>
                  <a:pt x="3734945" y="-17771"/>
                  <a:pt x="4139988" y="16824"/>
                </a:cubicBezTo>
                <a:cubicBezTo>
                  <a:pt x="4545031" y="51419"/>
                  <a:pt x="4805562" y="145030"/>
                  <a:pt x="5031490" y="224395"/>
                </a:cubicBezTo>
                <a:cubicBezTo>
                  <a:pt x="5257418" y="303760"/>
                  <a:pt x="5495559" y="493017"/>
                  <a:pt x="5495559" y="493017"/>
                </a:cubicBezTo>
              </a:path>
            </a:pathLst>
          </a:custGeom>
          <a:ln w="57150" cmpd="sng">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5" name="Picture 14" descr="Clock.g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8016" y="1700236"/>
            <a:ext cx="1352285" cy="1352285"/>
          </a:xfrm>
          <a:prstGeom prst="rect">
            <a:avLst/>
          </a:prstGeom>
        </p:spPr>
      </p:pic>
    </p:spTree>
    <p:extLst>
      <p:ext uri="{BB962C8B-B14F-4D97-AF65-F5344CB8AC3E}">
        <p14:creationId xmlns:p14="http://schemas.microsoft.com/office/powerpoint/2010/main" val="97103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left)">
                                      <p:cBhvr>
                                        <p:cTn id="28" dur="500"/>
                                        <p:tgtEl>
                                          <p:spTgt spid="38"/>
                                        </p:tgtEl>
                                      </p:cBhvr>
                                    </p:animEffect>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par>
                          <p:cTn id="32" fill="hold">
                            <p:stCondLst>
                              <p:cond delay="500"/>
                            </p:stCondLst>
                            <p:childTnLst>
                              <p:par>
                                <p:cTn id="33" presetID="1" presetClass="entr" presetSubtype="0" fill="hold" nodeType="afterEffect">
                                  <p:stCondLst>
                                    <p:cond delay="100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11200" y="0"/>
            <a:ext cx="7713433" cy="5143500"/>
          </a:xfrm>
          <a:prstGeom prst="rect">
            <a:avLst/>
          </a:prstGeom>
        </p:spPr>
      </p:pic>
      <p:sp>
        <p:nvSpPr>
          <p:cNvPr id="10" name="Title 2"/>
          <p:cNvSpPr>
            <a:spLocks noGrp="1"/>
          </p:cNvSpPr>
          <p:nvPr>
            <p:ph type="title"/>
          </p:nvPr>
        </p:nvSpPr>
        <p:spPr>
          <a:xfrm>
            <a:off x="291714" y="4203322"/>
            <a:ext cx="8012687" cy="940177"/>
          </a:xfrm>
        </p:spPr>
        <p:txBody>
          <a:bodyPr/>
          <a:lstStyle/>
          <a:p>
            <a:pPr algn="ctr"/>
            <a:r>
              <a:rPr lang="en-US" dirty="0" smtClean="0">
                <a:solidFill>
                  <a:srgbClr val="FF0000"/>
                </a:solidFill>
                <a:latin typeface="Avenir Black"/>
                <a:cs typeface="Avenir Black"/>
              </a:rPr>
              <a:t>GIVE</a:t>
            </a:r>
            <a:r>
              <a:rPr lang="en-US" dirty="0" smtClean="0">
                <a:solidFill>
                  <a:srgbClr val="FFFFFF"/>
                </a:solidFill>
                <a:latin typeface="Avenir Black"/>
                <a:cs typeface="Avenir Black"/>
              </a:rPr>
              <a:t> </a:t>
            </a:r>
            <a:r>
              <a:rPr lang="en-US" dirty="0" smtClean="0">
                <a:solidFill>
                  <a:schemeClr val="bg1"/>
                </a:solidFill>
                <a:latin typeface="Avenir Black"/>
                <a:cs typeface="Avenir Black"/>
              </a:rPr>
              <a:t>Developers what they need</a:t>
            </a:r>
            <a:endParaRPr lang="en-US" dirty="0">
              <a:solidFill>
                <a:schemeClr val="bg1"/>
              </a:solidFill>
              <a:latin typeface="Avenir Black"/>
              <a:cs typeface="Avenir Black"/>
            </a:endParaRPr>
          </a:p>
        </p:txBody>
      </p:sp>
    </p:spTree>
    <p:extLst>
      <p:ext uri="{BB962C8B-B14F-4D97-AF65-F5344CB8AC3E}">
        <p14:creationId xmlns:p14="http://schemas.microsoft.com/office/powerpoint/2010/main" val="2553028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 name="Rounded Rectangle 60"/>
          <p:cNvSpPr/>
          <p:nvPr/>
        </p:nvSpPr>
        <p:spPr>
          <a:xfrm>
            <a:off x="5846383" y="1351050"/>
            <a:ext cx="2860271" cy="2784829"/>
          </a:xfrm>
          <a:prstGeom prst="round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p>
        </p:txBody>
      </p:sp>
      <p:pic>
        <p:nvPicPr>
          <p:cNvPr id="5" name="Picture 4"/>
          <p:cNvPicPr>
            <a:picLocks noChangeAspect="1"/>
          </p:cNvPicPr>
          <p:nvPr/>
        </p:nvPicPr>
        <p:blipFill>
          <a:blip r:embed="rId3"/>
          <a:stretch>
            <a:fillRect/>
          </a:stretch>
        </p:blipFill>
        <p:spPr>
          <a:xfrm>
            <a:off x="369073" y="2898871"/>
            <a:ext cx="1081515" cy="1081515"/>
          </a:xfrm>
          <a:prstGeom prst="rect">
            <a:avLst/>
          </a:prstGeom>
        </p:spPr>
      </p:pic>
      <p:pic>
        <p:nvPicPr>
          <p:cNvPr id="7" name="Picture 6"/>
          <p:cNvPicPr>
            <a:picLocks noChangeAspect="1"/>
          </p:cNvPicPr>
          <p:nvPr/>
        </p:nvPicPr>
        <p:blipFill>
          <a:blip r:embed="rId4"/>
          <a:stretch>
            <a:fillRect/>
          </a:stretch>
        </p:blipFill>
        <p:spPr>
          <a:xfrm>
            <a:off x="364621" y="642295"/>
            <a:ext cx="1072512" cy="1072512"/>
          </a:xfrm>
          <a:prstGeom prst="rect">
            <a:avLst/>
          </a:prstGeom>
        </p:spPr>
      </p:pic>
      <p:pic>
        <p:nvPicPr>
          <p:cNvPr id="3" name="Picture 2" descr="vch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880" y="1904479"/>
            <a:ext cx="893077" cy="826793"/>
          </a:xfrm>
          <a:prstGeom prst="rect">
            <a:avLst/>
          </a:prstGeom>
        </p:spPr>
      </p:pic>
      <p:pic>
        <p:nvPicPr>
          <p:cNvPr id="8" name="Picture 7"/>
          <p:cNvPicPr>
            <a:picLocks noChangeAspect="1"/>
          </p:cNvPicPr>
          <p:nvPr/>
        </p:nvPicPr>
        <p:blipFill>
          <a:blip r:embed="rId6"/>
          <a:stretch>
            <a:fillRect/>
          </a:stretch>
        </p:blipFill>
        <p:spPr>
          <a:xfrm>
            <a:off x="364621" y="4129678"/>
            <a:ext cx="1014591" cy="718018"/>
          </a:xfrm>
          <a:prstGeom prst="rect">
            <a:avLst/>
          </a:prstGeom>
        </p:spPr>
      </p:pic>
      <p:pic>
        <p:nvPicPr>
          <p:cNvPr id="13" name="Picture 12" descr="server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5978" y="973930"/>
            <a:ext cx="1108070" cy="1108070"/>
          </a:xfrm>
          <a:prstGeom prst="rect">
            <a:avLst/>
          </a:prstGeom>
        </p:spPr>
      </p:pic>
      <p:pic>
        <p:nvPicPr>
          <p:cNvPr id="14" name="Picture 13" descr="server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5978" y="1831550"/>
            <a:ext cx="1108070" cy="1108070"/>
          </a:xfrm>
          <a:prstGeom prst="rect">
            <a:avLst/>
          </a:prstGeom>
        </p:spPr>
      </p:pic>
      <p:pic>
        <p:nvPicPr>
          <p:cNvPr id="15" name="Picture 14" descr="server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5978" y="2659489"/>
            <a:ext cx="1108070" cy="1108070"/>
          </a:xfrm>
          <a:prstGeom prst="rect">
            <a:avLst/>
          </a:prstGeom>
        </p:spPr>
      </p:pic>
      <p:pic>
        <p:nvPicPr>
          <p:cNvPr id="16" name="Picture 15" descr="server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5978" y="3513777"/>
            <a:ext cx="1108070" cy="1108070"/>
          </a:xfrm>
          <a:prstGeom prst="rect">
            <a:avLst/>
          </a:prstGeom>
        </p:spPr>
      </p:pic>
      <p:cxnSp>
        <p:nvCxnSpPr>
          <p:cNvPr id="33" name="Elbow Connector 32"/>
          <p:cNvCxnSpPr/>
          <p:nvPr/>
        </p:nvCxnSpPr>
        <p:spPr>
          <a:xfrm rot="5400000" flipH="1" flipV="1">
            <a:off x="688098" y="3198035"/>
            <a:ext cx="2029262" cy="504282"/>
          </a:xfrm>
          <a:prstGeom prst="bentConnector3">
            <a:avLst>
              <a:gd name="adj1" fmla="val -288"/>
            </a:avLst>
          </a:prstGeom>
          <a:ln w="57150" cmpd="sng"/>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437133" y="2373008"/>
            <a:ext cx="513884" cy="0"/>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5" idx="3"/>
          </p:cNvCxnSpPr>
          <p:nvPr/>
        </p:nvCxnSpPr>
        <p:spPr>
          <a:xfrm>
            <a:off x="1450588" y="3439629"/>
            <a:ext cx="504282" cy="0"/>
          </a:xfrm>
          <a:prstGeom prst="line">
            <a:avLst/>
          </a:prstGeom>
          <a:ln w="57150" cmpd="sng"/>
        </p:spPr>
        <p:style>
          <a:lnRef idx="2">
            <a:schemeClr val="accent1"/>
          </a:lnRef>
          <a:fillRef idx="0">
            <a:schemeClr val="accent1"/>
          </a:fillRef>
          <a:effectRef idx="1">
            <a:schemeClr val="accent1"/>
          </a:effectRef>
          <a:fontRef idx="minor">
            <a:schemeClr val="tx1"/>
          </a:fontRef>
        </p:style>
      </p:cxnSp>
      <p:pic>
        <p:nvPicPr>
          <p:cNvPr id="52" name="Picture 51" descr="cow.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48161" y="2911707"/>
            <a:ext cx="1761996" cy="1761996"/>
          </a:xfrm>
          <a:prstGeom prst="rect">
            <a:avLst/>
          </a:prstGeom>
        </p:spPr>
      </p:pic>
      <p:pic>
        <p:nvPicPr>
          <p:cNvPr id="53" name="Picture 52" descr="petnew.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9987" y="1191387"/>
            <a:ext cx="1780170" cy="1780170"/>
          </a:xfrm>
          <a:prstGeom prst="rect">
            <a:avLst/>
          </a:prstGeom>
        </p:spPr>
      </p:pic>
      <p:pic>
        <p:nvPicPr>
          <p:cNvPr id="54" name="Picture 53" descr="it.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66439" y="2347783"/>
            <a:ext cx="1788096" cy="1788096"/>
          </a:xfrm>
          <a:prstGeom prst="rect">
            <a:avLst/>
          </a:prstGeom>
        </p:spPr>
      </p:pic>
      <p:pic>
        <p:nvPicPr>
          <p:cNvPr id="55" name="Picture 54" descr="gear.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780" y="1714807"/>
            <a:ext cx="738953" cy="738953"/>
          </a:xfrm>
          <a:prstGeom prst="rect">
            <a:avLst/>
          </a:prstGeom>
        </p:spPr>
      </p:pic>
      <p:pic>
        <p:nvPicPr>
          <p:cNvPr id="59" name="Picture 58" descr="code_blu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7113" y="2499134"/>
            <a:ext cx="738953" cy="738953"/>
          </a:xfrm>
          <a:prstGeom prst="rect">
            <a:avLst/>
          </a:prstGeom>
        </p:spPr>
      </p:pic>
      <p:pic>
        <p:nvPicPr>
          <p:cNvPr id="60" name="Picture 59" descr="blocks.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37966" y="1646537"/>
            <a:ext cx="789008" cy="789008"/>
          </a:xfrm>
          <a:prstGeom prst="rect">
            <a:avLst/>
          </a:prstGeom>
        </p:spPr>
      </p:pic>
      <p:pic>
        <p:nvPicPr>
          <p:cNvPr id="62" name="Picture 61"/>
          <p:cNvPicPr>
            <a:picLocks noChangeAspect="1"/>
          </p:cNvPicPr>
          <p:nvPr/>
        </p:nvPicPr>
        <p:blipFill>
          <a:blip r:embed="rId14"/>
          <a:stretch>
            <a:fillRect/>
          </a:stretch>
        </p:blipFill>
        <p:spPr>
          <a:xfrm>
            <a:off x="7627543" y="2179492"/>
            <a:ext cx="1079111" cy="1079111"/>
          </a:xfrm>
          <a:prstGeom prst="rect">
            <a:avLst/>
          </a:prstGeom>
        </p:spPr>
      </p:pic>
      <p:sp>
        <p:nvSpPr>
          <p:cNvPr id="66" name="Title 2"/>
          <p:cNvSpPr>
            <a:spLocks noGrp="1"/>
          </p:cNvSpPr>
          <p:nvPr>
            <p:ph type="title"/>
          </p:nvPr>
        </p:nvSpPr>
        <p:spPr>
          <a:xfrm>
            <a:off x="106698" y="117730"/>
            <a:ext cx="4999357" cy="648548"/>
          </a:xfrm>
        </p:spPr>
        <p:txBody>
          <a:bodyPr/>
          <a:lstStyle/>
          <a:p>
            <a:pPr algn="ctr"/>
            <a:r>
              <a:rPr lang="en-US" dirty="0" smtClean="0">
                <a:solidFill>
                  <a:schemeClr val="bg1"/>
                </a:solidFill>
                <a:latin typeface="Avenir Black"/>
                <a:cs typeface="Avenir Black"/>
              </a:rPr>
              <a:t>The answer</a:t>
            </a:r>
            <a:endParaRPr lang="en-US" dirty="0">
              <a:solidFill>
                <a:schemeClr val="bg1"/>
              </a:solidFill>
              <a:latin typeface="Avenir Black"/>
              <a:cs typeface="Avenir Black"/>
            </a:endParaRPr>
          </a:p>
        </p:txBody>
      </p:sp>
      <p:cxnSp>
        <p:nvCxnSpPr>
          <p:cNvPr id="77" name="Elbow Connector 76"/>
          <p:cNvCxnSpPr>
            <a:stCxn id="7" idx="3"/>
          </p:cNvCxnSpPr>
          <p:nvPr/>
        </p:nvCxnSpPr>
        <p:spPr>
          <a:xfrm>
            <a:off x="1437133" y="1178551"/>
            <a:ext cx="517737" cy="1256994"/>
          </a:xfrm>
          <a:prstGeom prst="bentConnector2">
            <a:avLst/>
          </a:prstGeom>
          <a:ln w="57150" cmpd="sng"/>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1922094" y="2758789"/>
            <a:ext cx="513884" cy="0"/>
          </a:xfrm>
          <a:prstGeom prst="line">
            <a:avLst/>
          </a:prstGeom>
          <a:ln w="57150" cmpd="sng">
            <a:tailEnd type="triangle"/>
          </a:ln>
        </p:spPr>
        <p:style>
          <a:lnRef idx="2">
            <a:schemeClr val="accent1"/>
          </a:lnRef>
          <a:fillRef idx="0">
            <a:schemeClr val="accent1"/>
          </a:fillRef>
          <a:effectRef idx="1">
            <a:schemeClr val="accent1"/>
          </a:effectRef>
          <a:fontRef idx="minor">
            <a:schemeClr val="tx1"/>
          </a:fontRef>
        </p:style>
      </p:cxnSp>
      <p:pic>
        <p:nvPicPr>
          <p:cNvPr id="80" name="Picture 79" descr="clock.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28266" y="1480215"/>
            <a:ext cx="699277" cy="699277"/>
          </a:xfrm>
          <a:prstGeom prst="rect">
            <a:avLst/>
          </a:prstGeom>
        </p:spPr>
      </p:pic>
      <p:sp>
        <p:nvSpPr>
          <p:cNvPr id="81" name="Oval Callout 80"/>
          <p:cNvSpPr/>
          <p:nvPr/>
        </p:nvSpPr>
        <p:spPr>
          <a:xfrm>
            <a:off x="5228033" y="1884699"/>
            <a:ext cx="1700233" cy="846573"/>
          </a:xfrm>
          <a:prstGeom prst="wedgeEllipseCallout">
            <a:avLst>
              <a:gd name="adj1" fmla="val -54784"/>
              <a:gd name="adj2" fmla="val 5506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0000"/>
                </a:solidFill>
                <a:latin typeface="Avenir Black"/>
                <a:cs typeface="Avenir Black"/>
              </a:rPr>
              <a:t>Woof</a:t>
            </a:r>
          </a:p>
        </p:txBody>
      </p:sp>
      <p:sp>
        <p:nvSpPr>
          <p:cNvPr id="82" name="Oval Callout 81"/>
          <p:cNvSpPr/>
          <p:nvPr/>
        </p:nvSpPr>
        <p:spPr>
          <a:xfrm>
            <a:off x="5140425" y="3557099"/>
            <a:ext cx="1700233" cy="846573"/>
          </a:xfrm>
          <a:prstGeom prst="wedgeEllipseCallout">
            <a:avLst>
              <a:gd name="adj1" fmla="val -54784"/>
              <a:gd name="adj2" fmla="val 5506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0000"/>
                </a:solidFill>
                <a:latin typeface="Avenir Black"/>
                <a:cs typeface="Avenir Black"/>
              </a:rPr>
              <a:t>Moo</a:t>
            </a:r>
          </a:p>
        </p:txBody>
      </p:sp>
      <p:sp>
        <p:nvSpPr>
          <p:cNvPr id="28" name="Title 2"/>
          <p:cNvSpPr txBox="1">
            <a:spLocks/>
          </p:cNvSpPr>
          <p:nvPr/>
        </p:nvSpPr>
        <p:spPr>
          <a:xfrm>
            <a:off x="2928185" y="117730"/>
            <a:ext cx="3737705" cy="648548"/>
          </a:xfrm>
          <a:prstGeom prst="rect">
            <a:avLst/>
          </a:prstGeom>
        </p:spPr>
        <p:txBody>
          <a:bodyPr anchor="t"/>
          <a:lstStyle>
            <a:lvl1pPr algn="l" defTabSz="685743" rtl="0" eaLnBrk="1" latinLnBrk="0" hangingPunct="1">
              <a:lnSpc>
                <a:spcPct val="100000"/>
              </a:lnSpc>
              <a:spcBef>
                <a:spcPct val="0"/>
              </a:spcBef>
              <a:buNone/>
              <a:defRPr lang="en-US" sz="2800" b="1" kern="1200" cap="all" baseline="0" dirty="0">
                <a:solidFill>
                  <a:schemeClr val="tx1"/>
                </a:solidFill>
                <a:latin typeface="+mj-lt"/>
                <a:ea typeface="+mj-ea"/>
                <a:cs typeface="+mj-cs"/>
              </a:defRPr>
            </a:lvl1pPr>
          </a:lstStyle>
          <a:p>
            <a:pPr algn="ctr"/>
            <a:r>
              <a:rPr lang="en-US" dirty="0" smtClean="0">
                <a:solidFill>
                  <a:srgbClr val="FF0000"/>
                </a:solidFill>
                <a:latin typeface="Avenir Black"/>
                <a:cs typeface="Avenir Black"/>
              </a:rPr>
              <a:t>may not</a:t>
            </a:r>
            <a:endParaRPr lang="en-US" dirty="0">
              <a:solidFill>
                <a:schemeClr val="bg1"/>
              </a:solidFill>
              <a:latin typeface="Avenir Black"/>
              <a:cs typeface="Avenir Black"/>
            </a:endParaRPr>
          </a:p>
        </p:txBody>
      </p:sp>
      <p:sp>
        <p:nvSpPr>
          <p:cNvPr id="29" name="Title 2"/>
          <p:cNvSpPr txBox="1">
            <a:spLocks/>
          </p:cNvSpPr>
          <p:nvPr/>
        </p:nvSpPr>
        <p:spPr>
          <a:xfrm>
            <a:off x="4722868" y="117730"/>
            <a:ext cx="3538243" cy="648548"/>
          </a:xfrm>
          <a:prstGeom prst="rect">
            <a:avLst/>
          </a:prstGeom>
        </p:spPr>
        <p:txBody>
          <a:bodyPr anchor="t"/>
          <a:lstStyle>
            <a:lvl1pPr algn="l" defTabSz="685743" rtl="0" eaLnBrk="1" latinLnBrk="0" hangingPunct="1">
              <a:lnSpc>
                <a:spcPct val="100000"/>
              </a:lnSpc>
              <a:spcBef>
                <a:spcPct val="0"/>
              </a:spcBef>
              <a:buNone/>
              <a:defRPr lang="en-US" sz="2800" b="1" kern="1200" cap="all" baseline="0" dirty="0">
                <a:solidFill>
                  <a:schemeClr val="tx1"/>
                </a:solidFill>
                <a:latin typeface="+mj-lt"/>
                <a:ea typeface="+mj-ea"/>
                <a:cs typeface="+mj-cs"/>
              </a:defRPr>
            </a:lvl1pPr>
          </a:lstStyle>
          <a:p>
            <a:pPr algn="ctr"/>
            <a:r>
              <a:rPr lang="en-US" dirty="0" smtClean="0">
                <a:solidFill>
                  <a:schemeClr val="bg1"/>
                </a:solidFill>
                <a:latin typeface="Avenir Black"/>
                <a:cs typeface="Avenir Black"/>
              </a:rPr>
              <a:t>be </a:t>
            </a:r>
            <a:r>
              <a:rPr lang="en-US" dirty="0" err="1" smtClean="0">
                <a:solidFill>
                  <a:schemeClr val="bg1"/>
                </a:solidFill>
                <a:latin typeface="Avenir Black"/>
                <a:cs typeface="Avenir Black"/>
              </a:rPr>
              <a:t>iaas</a:t>
            </a:r>
            <a:endParaRPr lang="en-US" dirty="0">
              <a:solidFill>
                <a:schemeClr val="bg1"/>
              </a:solidFill>
              <a:latin typeface="Avenir Black"/>
              <a:cs typeface="Avenir Black"/>
            </a:endParaRPr>
          </a:p>
        </p:txBody>
      </p:sp>
    </p:spTree>
    <p:extLst>
      <p:ext uri="{BB962C8B-B14F-4D97-AF65-F5344CB8AC3E}">
        <p14:creationId xmlns:p14="http://schemas.microsoft.com/office/powerpoint/2010/main" val="3091731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nodeType="afterEffect">
                                  <p:stCondLst>
                                    <p:cond delay="0"/>
                                  </p:st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par>
                          <p:cTn id="14" fill="hold">
                            <p:stCondLst>
                              <p:cond delay="500"/>
                            </p:stCondLst>
                            <p:childTnLst>
                              <p:par>
                                <p:cTn id="15" presetID="26" presetClass="emph" presetSubtype="0" fill="hold" nodeType="afterEffect">
                                  <p:stCondLst>
                                    <p:cond delay="0"/>
                                  </p:stCondLst>
                                  <p:childTnLst>
                                    <p:animEffect transition="out" filter="fade">
                                      <p:cBhvr>
                                        <p:cTn id="16" dur="500" tmFilter="0, 0; .2, .5; .8, .5; 1, 0"/>
                                        <p:tgtEl>
                                          <p:spTgt spid="3"/>
                                        </p:tgtEl>
                                      </p:cBhvr>
                                    </p:animEffect>
                                    <p:animScale>
                                      <p:cBhvr>
                                        <p:cTn id="17" dur="250" autoRev="1" fill="hold"/>
                                        <p:tgtEl>
                                          <p:spTgt spid="3"/>
                                        </p:tgtEl>
                                      </p:cBhvr>
                                      <p:by x="105000" y="105000"/>
                                    </p:animScale>
                                  </p:childTnLst>
                                </p:cTn>
                              </p:par>
                            </p:childTnLst>
                          </p:cTn>
                        </p:par>
                        <p:par>
                          <p:cTn id="18" fill="hold">
                            <p:stCondLst>
                              <p:cond delay="1000"/>
                            </p:stCondLst>
                            <p:childTnLst>
                              <p:par>
                                <p:cTn id="19" presetID="1"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p:stCondLst>
                              <p:cond delay="1000"/>
                            </p:stCondLst>
                            <p:childTnLst>
                              <p:par>
                                <p:cTn id="22" presetID="26" presetClass="emph" presetSubtype="0" fill="hold" nodeType="afterEffect">
                                  <p:stCondLst>
                                    <p:cond delay="0"/>
                                  </p:stCondLst>
                                  <p:childTnLst>
                                    <p:animEffect transition="out" filter="fade">
                                      <p:cBhvr>
                                        <p:cTn id="23" dur="500" tmFilter="0, 0; .2, .5; .8, .5; 1, 0"/>
                                        <p:tgtEl>
                                          <p:spTgt spid="5"/>
                                        </p:tgtEl>
                                      </p:cBhvr>
                                    </p:animEffect>
                                    <p:animScale>
                                      <p:cBhvr>
                                        <p:cTn id="24" dur="250" autoRev="1" fill="hold"/>
                                        <p:tgtEl>
                                          <p:spTgt spid="5"/>
                                        </p:tgtEl>
                                      </p:cBhvr>
                                      <p:by x="105000" y="105000"/>
                                    </p:animScale>
                                  </p:childTnLst>
                                </p:cTn>
                              </p:par>
                            </p:childTnLst>
                          </p:cTn>
                        </p:par>
                        <p:par>
                          <p:cTn id="25" fill="hold">
                            <p:stCondLst>
                              <p:cond delay="1500"/>
                            </p:stCondLst>
                            <p:childTnLst>
                              <p:par>
                                <p:cTn id="26" presetID="1"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par>
                          <p:cTn id="28" fill="hold">
                            <p:stCondLst>
                              <p:cond delay="1500"/>
                            </p:stCondLst>
                            <p:childTnLst>
                              <p:par>
                                <p:cTn id="29" presetID="26" presetClass="emph" presetSubtype="0" fill="hold" nodeType="afterEffect">
                                  <p:stCondLst>
                                    <p:cond delay="0"/>
                                  </p:stCondLst>
                                  <p:childTnLst>
                                    <p:animEffect transition="out" filter="fade">
                                      <p:cBhvr>
                                        <p:cTn id="30" dur="500" tmFilter="0, 0; .2, .5; .8, .5; 1, 0"/>
                                        <p:tgtEl>
                                          <p:spTgt spid="8"/>
                                        </p:tgtEl>
                                      </p:cBhvr>
                                    </p:animEffect>
                                    <p:animScale>
                                      <p:cBhvr>
                                        <p:cTn id="31" dur="250" autoRev="1" fill="hold"/>
                                        <p:tgtEl>
                                          <p:spTgt spid="8"/>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7"/>
                                        </p:tgtEl>
                                        <p:attrNameLst>
                                          <p:attrName>style.visibility</p:attrName>
                                        </p:attrNameLst>
                                      </p:cBhvr>
                                      <p:to>
                                        <p:strVal val="visible"/>
                                      </p:to>
                                    </p:set>
                                    <p:animEffect transition="in" filter="wipe(left)">
                                      <p:cBhvr>
                                        <p:cTn id="36" dur="500"/>
                                        <p:tgtEl>
                                          <p:spTgt spid="77"/>
                                        </p:tgtEl>
                                      </p:cBhvr>
                                    </p:animEffect>
                                  </p:childTnLst>
                                </p:cTn>
                              </p:par>
                              <p:par>
                                <p:cTn id="37" presetID="22" presetClass="entr" presetSubtype="8" fill="hold" nodeType="with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wipe(left)">
                                      <p:cBhvr>
                                        <p:cTn id="39" dur="500"/>
                                        <p:tgtEl>
                                          <p:spTgt spid="79"/>
                                        </p:tgtEl>
                                      </p:cBhvr>
                                    </p:animEffect>
                                  </p:childTnLst>
                                </p:cTn>
                              </p:par>
                              <p:par>
                                <p:cTn id="40" presetID="22" presetClass="entr" presetSubtype="8"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left)">
                                      <p:cBhvr>
                                        <p:cTn id="42" dur="500"/>
                                        <p:tgtEl>
                                          <p:spTgt spid="35"/>
                                        </p:tgtEl>
                                      </p:cBhvr>
                                    </p:animEffect>
                                  </p:childTnLst>
                                </p:cTn>
                              </p:par>
                              <p:par>
                                <p:cTn id="43" presetID="22" presetClass="entr" presetSubtype="8"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left)">
                                      <p:cBhvr>
                                        <p:cTn id="45" dur="500"/>
                                        <p:tgtEl>
                                          <p:spTgt spid="33"/>
                                        </p:tgtEl>
                                      </p:cBhvr>
                                    </p:animEffect>
                                  </p:childTnLst>
                                </p:cTn>
                              </p:par>
                              <p:par>
                                <p:cTn id="46" presetID="22" presetClass="entr" presetSubtype="8" fill="hold"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left)">
                                      <p:cBhvr>
                                        <p:cTn id="48" dur="500"/>
                                        <p:tgtEl>
                                          <p:spTgt spid="39"/>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par>
                                <p:cTn id="53" presetID="22" presetClass="entr" presetSubtype="8"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par>
                                <p:cTn id="56" presetID="22" presetClass="entr" presetSubtype="8"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left)">
                                      <p:cBhvr>
                                        <p:cTn id="58" dur="500"/>
                                        <p:tgtEl>
                                          <p:spTgt spid="15"/>
                                        </p:tgtEl>
                                      </p:cBhvr>
                                    </p:animEffect>
                                  </p:childTnLst>
                                </p:cTn>
                              </p:par>
                              <p:par>
                                <p:cTn id="59" presetID="22" presetClass="entr" presetSubtype="8"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left)">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53"/>
                                        </p:tgtEl>
                                        <p:attrNameLst>
                                          <p:attrName>style.visibility</p:attrName>
                                        </p:attrNameLst>
                                      </p:cBhvr>
                                      <p:to>
                                        <p:strVal val="visible"/>
                                      </p:to>
                                    </p:set>
                                  </p:childTnLst>
                                </p:cTn>
                              </p:par>
                              <p:par>
                                <p:cTn id="66" presetID="1" presetClass="entr" presetSubtype="0" fill="hold" grpId="0" nodeType="withEffect">
                                  <p:stCondLst>
                                    <p:cond delay="0"/>
                                  </p:stCondLst>
                                  <p:iterate type="lt">
                                    <p:tmAbs val="0"/>
                                  </p:iterate>
                                  <p:childTnLst>
                                    <p:set>
                                      <p:cBhvr>
                                        <p:cTn id="67" dur="1" fill="hold">
                                          <p:stCondLst>
                                            <p:cond delay="0"/>
                                          </p:stCondLst>
                                        </p:cTn>
                                        <p:tgtEl>
                                          <p:spTgt spid="81">
                                            <p:bg/>
                                          </p:spTgt>
                                        </p:tgtEl>
                                        <p:attrNameLst>
                                          <p:attrName>style.visibility</p:attrName>
                                        </p:attrNameLst>
                                      </p:cBhvr>
                                      <p:to>
                                        <p:strVal val="visible"/>
                                      </p:to>
                                    </p:set>
                                  </p:childTnLst>
                                </p:cTn>
                              </p:par>
                              <p:par>
                                <p:cTn id="68" presetID="1" presetClass="entr" presetSubtype="0" fill="hold" grpId="0" nodeType="withEffect">
                                  <p:stCondLst>
                                    <p:cond delay="0"/>
                                  </p:stCondLst>
                                  <p:iterate type="lt">
                                    <p:tmAbs val="0"/>
                                  </p:iterate>
                                  <p:childTnLst>
                                    <p:set>
                                      <p:cBhvr>
                                        <p:cTn id="69" dur="1" fill="hold">
                                          <p:stCondLst>
                                            <p:cond delay="0"/>
                                          </p:stCondLst>
                                        </p:cTn>
                                        <p:tgtEl>
                                          <p:spTgt spid="81">
                                            <p:txEl>
                                              <p:pRg st="0" end="0"/>
                                            </p:txEl>
                                          </p:spTgt>
                                        </p:tgtEl>
                                        <p:attrNameLst>
                                          <p:attrName>style.visibility</p:attrName>
                                        </p:attrNameLst>
                                      </p:cBhvr>
                                      <p:to>
                                        <p:strVal val="visible"/>
                                      </p:to>
                                    </p:set>
                                  </p:childTnLst>
                                </p:cTn>
                              </p:par>
                            </p:childTnLst>
                          </p:cTn>
                        </p:par>
                        <p:par>
                          <p:cTn id="70" fill="hold">
                            <p:stCondLst>
                              <p:cond delay="0"/>
                            </p:stCondLst>
                            <p:childTnLst>
                              <p:par>
                                <p:cTn id="71" presetID="32" presetClass="emph" presetSubtype="0" fill="hold" grpId="1" nodeType="afterEffect">
                                  <p:stCondLst>
                                    <p:cond delay="0"/>
                                  </p:stCondLst>
                                  <p:childTnLst>
                                    <p:animRot by="120000">
                                      <p:cBhvr>
                                        <p:cTn id="72" dur="100" fill="hold">
                                          <p:stCondLst>
                                            <p:cond delay="0"/>
                                          </p:stCondLst>
                                        </p:cTn>
                                        <p:tgtEl>
                                          <p:spTgt spid="81">
                                            <p:bg/>
                                          </p:spTgt>
                                        </p:tgtEl>
                                        <p:attrNameLst>
                                          <p:attrName>r</p:attrName>
                                        </p:attrNameLst>
                                      </p:cBhvr>
                                    </p:animRot>
                                    <p:animRot by="-240000">
                                      <p:cBhvr>
                                        <p:cTn id="73" dur="200" fill="hold">
                                          <p:stCondLst>
                                            <p:cond delay="200"/>
                                          </p:stCondLst>
                                        </p:cTn>
                                        <p:tgtEl>
                                          <p:spTgt spid="81">
                                            <p:bg/>
                                          </p:spTgt>
                                        </p:tgtEl>
                                        <p:attrNameLst>
                                          <p:attrName>r</p:attrName>
                                        </p:attrNameLst>
                                      </p:cBhvr>
                                    </p:animRot>
                                    <p:animRot by="240000">
                                      <p:cBhvr>
                                        <p:cTn id="74" dur="200" fill="hold">
                                          <p:stCondLst>
                                            <p:cond delay="400"/>
                                          </p:stCondLst>
                                        </p:cTn>
                                        <p:tgtEl>
                                          <p:spTgt spid="81">
                                            <p:bg/>
                                          </p:spTgt>
                                        </p:tgtEl>
                                        <p:attrNameLst>
                                          <p:attrName>r</p:attrName>
                                        </p:attrNameLst>
                                      </p:cBhvr>
                                    </p:animRot>
                                    <p:animRot by="-240000">
                                      <p:cBhvr>
                                        <p:cTn id="75" dur="200" fill="hold">
                                          <p:stCondLst>
                                            <p:cond delay="600"/>
                                          </p:stCondLst>
                                        </p:cTn>
                                        <p:tgtEl>
                                          <p:spTgt spid="81">
                                            <p:bg/>
                                          </p:spTgt>
                                        </p:tgtEl>
                                        <p:attrNameLst>
                                          <p:attrName>r</p:attrName>
                                        </p:attrNameLst>
                                      </p:cBhvr>
                                    </p:animRot>
                                    <p:animRot by="120000">
                                      <p:cBhvr>
                                        <p:cTn id="76" dur="200" fill="hold">
                                          <p:stCondLst>
                                            <p:cond delay="800"/>
                                          </p:stCondLst>
                                        </p:cTn>
                                        <p:tgtEl>
                                          <p:spTgt spid="81">
                                            <p:bg/>
                                          </p:spTgt>
                                        </p:tgtEl>
                                        <p:attrNameLst>
                                          <p:attrName>r</p:attrName>
                                        </p:attrNameLst>
                                      </p:cBhvr>
                                    </p:animRot>
                                  </p:childTnLst>
                                </p:cTn>
                              </p:par>
                              <p:par>
                                <p:cTn id="77" presetID="32" presetClass="emph" presetSubtype="0" fill="hold" grpId="1" nodeType="withEffect">
                                  <p:stCondLst>
                                    <p:cond delay="0"/>
                                  </p:stCondLst>
                                  <p:iterate type="lt">
                                    <p:tmPct val="0"/>
                                  </p:iterate>
                                  <p:childTnLst>
                                    <p:animRot by="120000">
                                      <p:cBhvr>
                                        <p:cTn id="78" dur="100" fill="hold">
                                          <p:stCondLst>
                                            <p:cond delay="0"/>
                                          </p:stCondLst>
                                        </p:cTn>
                                        <p:tgtEl>
                                          <p:spTgt spid="81">
                                            <p:txEl>
                                              <p:pRg st="0" end="0"/>
                                            </p:txEl>
                                          </p:spTgt>
                                        </p:tgtEl>
                                        <p:attrNameLst>
                                          <p:attrName>r</p:attrName>
                                        </p:attrNameLst>
                                      </p:cBhvr>
                                    </p:animRot>
                                    <p:animRot by="-240000">
                                      <p:cBhvr>
                                        <p:cTn id="79" dur="200" fill="hold">
                                          <p:stCondLst>
                                            <p:cond delay="200"/>
                                          </p:stCondLst>
                                        </p:cTn>
                                        <p:tgtEl>
                                          <p:spTgt spid="81">
                                            <p:txEl>
                                              <p:pRg st="0" end="0"/>
                                            </p:txEl>
                                          </p:spTgt>
                                        </p:tgtEl>
                                        <p:attrNameLst>
                                          <p:attrName>r</p:attrName>
                                        </p:attrNameLst>
                                      </p:cBhvr>
                                    </p:animRot>
                                    <p:animRot by="240000">
                                      <p:cBhvr>
                                        <p:cTn id="80" dur="200" fill="hold">
                                          <p:stCondLst>
                                            <p:cond delay="400"/>
                                          </p:stCondLst>
                                        </p:cTn>
                                        <p:tgtEl>
                                          <p:spTgt spid="81">
                                            <p:txEl>
                                              <p:pRg st="0" end="0"/>
                                            </p:txEl>
                                          </p:spTgt>
                                        </p:tgtEl>
                                        <p:attrNameLst>
                                          <p:attrName>r</p:attrName>
                                        </p:attrNameLst>
                                      </p:cBhvr>
                                    </p:animRot>
                                    <p:animRot by="-240000">
                                      <p:cBhvr>
                                        <p:cTn id="81" dur="200" fill="hold">
                                          <p:stCondLst>
                                            <p:cond delay="600"/>
                                          </p:stCondLst>
                                        </p:cTn>
                                        <p:tgtEl>
                                          <p:spTgt spid="81">
                                            <p:txEl>
                                              <p:pRg st="0" end="0"/>
                                            </p:txEl>
                                          </p:spTgt>
                                        </p:tgtEl>
                                        <p:attrNameLst>
                                          <p:attrName>r</p:attrName>
                                        </p:attrNameLst>
                                      </p:cBhvr>
                                    </p:animRot>
                                    <p:animRot by="120000">
                                      <p:cBhvr>
                                        <p:cTn id="82" dur="200" fill="hold">
                                          <p:stCondLst>
                                            <p:cond delay="800"/>
                                          </p:stCondLst>
                                        </p:cTn>
                                        <p:tgtEl>
                                          <p:spTgt spid="81">
                                            <p:txEl>
                                              <p:pRg st="0" end="0"/>
                                            </p:txEl>
                                          </p:spTgt>
                                        </p:tgtEl>
                                        <p:attrNameLst>
                                          <p:attrName>r</p:attrName>
                                        </p:attrNameLst>
                                      </p:cBhvr>
                                    </p:animRot>
                                  </p:childTnLst>
                                </p:cTn>
                              </p:par>
                            </p:childTnLst>
                          </p:cTn>
                        </p:par>
                        <p:par>
                          <p:cTn id="83" fill="hold">
                            <p:stCondLst>
                              <p:cond delay="1000"/>
                            </p:stCondLst>
                            <p:childTnLst>
                              <p:par>
                                <p:cTn id="84" presetID="1" presetClass="entr" presetSubtype="0" fill="hold" nodeType="afterEffect">
                                  <p:stCondLst>
                                    <p:cond delay="0"/>
                                  </p:stCondLst>
                                  <p:childTnLst>
                                    <p:set>
                                      <p:cBhvr>
                                        <p:cTn id="85" dur="1" fill="hold">
                                          <p:stCondLst>
                                            <p:cond delay="0"/>
                                          </p:stCondLst>
                                        </p:cTn>
                                        <p:tgtEl>
                                          <p:spTgt spid="52"/>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82"/>
                                        </p:tgtEl>
                                        <p:attrNameLst>
                                          <p:attrName>style.visibility</p:attrName>
                                        </p:attrNameLst>
                                      </p:cBhvr>
                                      <p:to>
                                        <p:strVal val="visible"/>
                                      </p:to>
                                    </p:set>
                                  </p:childTnLst>
                                </p:cTn>
                              </p:par>
                            </p:childTnLst>
                          </p:cTn>
                        </p:par>
                        <p:par>
                          <p:cTn id="88" fill="hold">
                            <p:stCondLst>
                              <p:cond delay="1000"/>
                            </p:stCondLst>
                            <p:childTnLst>
                              <p:par>
                                <p:cTn id="89" presetID="32" presetClass="emph" presetSubtype="0" fill="hold" grpId="1" nodeType="afterEffect">
                                  <p:stCondLst>
                                    <p:cond delay="0"/>
                                  </p:stCondLst>
                                  <p:childTnLst>
                                    <p:animRot by="120000">
                                      <p:cBhvr>
                                        <p:cTn id="90" dur="100" fill="hold">
                                          <p:stCondLst>
                                            <p:cond delay="0"/>
                                          </p:stCondLst>
                                        </p:cTn>
                                        <p:tgtEl>
                                          <p:spTgt spid="82"/>
                                        </p:tgtEl>
                                        <p:attrNameLst>
                                          <p:attrName>r</p:attrName>
                                        </p:attrNameLst>
                                      </p:cBhvr>
                                    </p:animRot>
                                    <p:animRot by="-240000">
                                      <p:cBhvr>
                                        <p:cTn id="91" dur="200" fill="hold">
                                          <p:stCondLst>
                                            <p:cond delay="200"/>
                                          </p:stCondLst>
                                        </p:cTn>
                                        <p:tgtEl>
                                          <p:spTgt spid="82"/>
                                        </p:tgtEl>
                                        <p:attrNameLst>
                                          <p:attrName>r</p:attrName>
                                        </p:attrNameLst>
                                      </p:cBhvr>
                                    </p:animRot>
                                    <p:animRot by="240000">
                                      <p:cBhvr>
                                        <p:cTn id="92" dur="200" fill="hold">
                                          <p:stCondLst>
                                            <p:cond delay="400"/>
                                          </p:stCondLst>
                                        </p:cTn>
                                        <p:tgtEl>
                                          <p:spTgt spid="82"/>
                                        </p:tgtEl>
                                        <p:attrNameLst>
                                          <p:attrName>r</p:attrName>
                                        </p:attrNameLst>
                                      </p:cBhvr>
                                    </p:animRot>
                                    <p:animRot by="-240000">
                                      <p:cBhvr>
                                        <p:cTn id="93" dur="200" fill="hold">
                                          <p:stCondLst>
                                            <p:cond delay="600"/>
                                          </p:stCondLst>
                                        </p:cTn>
                                        <p:tgtEl>
                                          <p:spTgt spid="82"/>
                                        </p:tgtEl>
                                        <p:attrNameLst>
                                          <p:attrName>r</p:attrName>
                                        </p:attrNameLst>
                                      </p:cBhvr>
                                    </p:animRot>
                                    <p:animRot by="120000">
                                      <p:cBhvr>
                                        <p:cTn id="94" dur="200" fill="hold">
                                          <p:stCondLst>
                                            <p:cond delay="800"/>
                                          </p:stCondLst>
                                        </p:cTn>
                                        <p:tgtEl>
                                          <p:spTgt spid="82"/>
                                        </p:tgtEl>
                                        <p:attrNameLst>
                                          <p:attrName>r</p:attrName>
                                        </p:attrNameLst>
                                      </p:cBhvr>
                                    </p:animRo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2" nodeType="clickEffect">
                                  <p:stCondLst>
                                    <p:cond delay="0"/>
                                  </p:stCondLst>
                                  <p:iterate type="lt">
                                    <p:tmAbs val="0"/>
                                  </p:iterate>
                                  <p:childTnLst>
                                    <p:set>
                                      <p:cBhvr>
                                        <p:cTn id="98" dur="1" fill="hold">
                                          <p:stCondLst>
                                            <p:cond delay="0"/>
                                          </p:stCondLst>
                                        </p:cTn>
                                        <p:tgtEl>
                                          <p:spTgt spid="81">
                                            <p:txEl>
                                              <p:pRg st="0" end="0"/>
                                            </p:txEl>
                                          </p:spTgt>
                                        </p:tgtEl>
                                        <p:attrNameLst>
                                          <p:attrName>style.visibility</p:attrName>
                                        </p:attrNameLst>
                                      </p:cBhvr>
                                      <p:to>
                                        <p:strVal val="hidden"/>
                                      </p:to>
                                    </p:set>
                                  </p:childTnLst>
                                </p:cTn>
                              </p:par>
                              <p:par>
                                <p:cTn id="99" presetID="1" presetClass="exit" presetSubtype="0" fill="hold" grpId="2" nodeType="withEffect">
                                  <p:stCondLst>
                                    <p:cond delay="0"/>
                                  </p:stCondLst>
                                  <p:childTnLst>
                                    <p:set>
                                      <p:cBhvr>
                                        <p:cTn id="100" dur="1" fill="hold">
                                          <p:stCondLst>
                                            <p:cond delay="0"/>
                                          </p:stCondLst>
                                        </p:cTn>
                                        <p:tgtEl>
                                          <p:spTgt spid="81">
                                            <p:bg/>
                                          </p:spTgt>
                                        </p:tgtEl>
                                        <p:attrNameLst>
                                          <p:attrName>style.visibility</p:attrName>
                                        </p:attrNameLst>
                                      </p:cBhvr>
                                      <p:to>
                                        <p:strVal val="hidden"/>
                                      </p:to>
                                    </p:set>
                                  </p:childTnLst>
                                </p:cTn>
                              </p:par>
                              <p:par>
                                <p:cTn id="101" presetID="1" presetClass="exit" presetSubtype="0" fill="hold" grpId="2" nodeType="withEffect">
                                  <p:stCondLst>
                                    <p:cond delay="0"/>
                                  </p:stCondLst>
                                  <p:childTnLst>
                                    <p:set>
                                      <p:cBhvr>
                                        <p:cTn id="102" dur="1" fill="hold">
                                          <p:stCondLst>
                                            <p:cond delay="0"/>
                                          </p:stCondLst>
                                        </p:cTn>
                                        <p:tgtEl>
                                          <p:spTgt spid="82"/>
                                        </p:tgtEl>
                                        <p:attrNameLst>
                                          <p:attrName>style.visibility</p:attrName>
                                        </p:attrNameLst>
                                      </p:cBhvr>
                                      <p:to>
                                        <p:strVal val="hidden"/>
                                      </p:to>
                                    </p:set>
                                  </p:childTnLst>
                                </p:cTn>
                              </p:par>
                              <p:par>
                                <p:cTn id="103" presetID="1" presetClass="entr" presetSubtype="0" fill="hold" grpId="0" nodeType="withEffect">
                                  <p:stCondLst>
                                    <p:cond delay="0"/>
                                  </p:stCondLst>
                                  <p:childTnLst>
                                    <p:set>
                                      <p:cBhvr>
                                        <p:cTn id="104" dur="1" fill="hold">
                                          <p:stCondLst>
                                            <p:cond delay="0"/>
                                          </p:stCondLst>
                                        </p:cTn>
                                        <p:tgtEl>
                                          <p:spTgt spid="6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5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59"/>
                                        </p:tgtEl>
                                        <p:attrNameLst>
                                          <p:attrName>style.visibility</p:attrName>
                                        </p:attrNameLst>
                                      </p:cBhvr>
                                      <p:to>
                                        <p:strVal val="visible"/>
                                      </p:to>
                                    </p:set>
                                  </p:childTnLst>
                                </p:cTn>
                              </p:par>
                            </p:childTnLst>
                          </p:cTn>
                        </p:par>
                        <p:par>
                          <p:cTn id="111" fill="hold">
                            <p:stCondLst>
                              <p:cond delay="0"/>
                            </p:stCondLst>
                            <p:childTnLst>
                              <p:par>
                                <p:cTn id="112" presetID="26" presetClass="emph" presetSubtype="0" fill="hold" nodeType="afterEffect">
                                  <p:stCondLst>
                                    <p:cond delay="0"/>
                                  </p:stCondLst>
                                  <p:childTnLst>
                                    <p:animEffect transition="out" filter="fade">
                                      <p:cBhvr>
                                        <p:cTn id="113" dur="500" tmFilter="0, 0; .2, .5; .8, .5; 1, 0"/>
                                        <p:tgtEl>
                                          <p:spTgt spid="59"/>
                                        </p:tgtEl>
                                      </p:cBhvr>
                                    </p:animEffect>
                                    <p:animScale>
                                      <p:cBhvr>
                                        <p:cTn id="114" dur="250" autoRev="1" fill="hold"/>
                                        <p:tgtEl>
                                          <p:spTgt spid="59"/>
                                        </p:tgtEl>
                                      </p:cBhvr>
                                      <p:by x="105000" y="105000"/>
                                    </p:animScale>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60"/>
                                        </p:tgtEl>
                                        <p:attrNameLst>
                                          <p:attrName>style.visibility</p:attrName>
                                        </p:attrNameLst>
                                      </p:cBhvr>
                                      <p:to>
                                        <p:strVal val="visible"/>
                                      </p:to>
                                    </p:set>
                                  </p:childTnLst>
                                </p:cTn>
                              </p:par>
                            </p:childTnLst>
                          </p:cTn>
                        </p:par>
                        <p:par>
                          <p:cTn id="119" fill="hold">
                            <p:stCondLst>
                              <p:cond delay="0"/>
                            </p:stCondLst>
                            <p:childTnLst>
                              <p:par>
                                <p:cTn id="120" presetID="26" presetClass="emph" presetSubtype="0" fill="hold" nodeType="afterEffect">
                                  <p:stCondLst>
                                    <p:cond delay="0"/>
                                  </p:stCondLst>
                                  <p:childTnLst>
                                    <p:animEffect transition="out" filter="fade">
                                      <p:cBhvr>
                                        <p:cTn id="121" dur="500" tmFilter="0, 0; .2, .5; .8, .5; 1, 0"/>
                                        <p:tgtEl>
                                          <p:spTgt spid="60"/>
                                        </p:tgtEl>
                                      </p:cBhvr>
                                    </p:animEffect>
                                    <p:animScale>
                                      <p:cBhvr>
                                        <p:cTn id="122" dur="250" autoRev="1" fill="hold"/>
                                        <p:tgtEl>
                                          <p:spTgt spid="60"/>
                                        </p:tgtEl>
                                      </p:cBhvr>
                                      <p:by x="105000" y="105000"/>
                                    </p:animScale>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80"/>
                                        </p:tgtEl>
                                        <p:attrNameLst>
                                          <p:attrName>style.visibility</p:attrName>
                                        </p:attrNameLst>
                                      </p:cBhvr>
                                      <p:to>
                                        <p:strVal val="visible"/>
                                      </p:to>
                                    </p:set>
                                  </p:childTnLst>
                                </p:cTn>
                              </p:par>
                            </p:childTnLst>
                          </p:cTn>
                        </p:par>
                        <p:par>
                          <p:cTn id="127" fill="hold">
                            <p:stCondLst>
                              <p:cond delay="0"/>
                            </p:stCondLst>
                            <p:childTnLst>
                              <p:par>
                                <p:cTn id="128" presetID="26" presetClass="emph" presetSubtype="0" fill="hold" nodeType="afterEffect">
                                  <p:stCondLst>
                                    <p:cond delay="0"/>
                                  </p:stCondLst>
                                  <p:childTnLst>
                                    <p:animEffect transition="out" filter="fade">
                                      <p:cBhvr>
                                        <p:cTn id="129" dur="500" tmFilter="0, 0; .2, .5; .8, .5; 1, 0"/>
                                        <p:tgtEl>
                                          <p:spTgt spid="80"/>
                                        </p:tgtEl>
                                      </p:cBhvr>
                                    </p:animEffect>
                                    <p:animScale>
                                      <p:cBhvr>
                                        <p:cTn id="130" dur="250" autoRev="1" fill="hold"/>
                                        <p:tgtEl>
                                          <p:spTgt spid="80"/>
                                        </p:tgtEl>
                                      </p:cBhvr>
                                      <p:by x="105000" y="105000"/>
                                    </p:animScale>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55"/>
                                        </p:tgtEl>
                                        <p:attrNameLst>
                                          <p:attrName>style.visibility</p:attrName>
                                        </p:attrNameLst>
                                      </p:cBhvr>
                                      <p:to>
                                        <p:strVal val="visible"/>
                                      </p:to>
                                    </p:set>
                                  </p:childTnLst>
                                </p:cTn>
                              </p:par>
                            </p:childTnLst>
                          </p:cTn>
                        </p:par>
                        <p:par>
                          <p:cTn id="135" fill="hold">
                            <p:stCondLst>
                              <p:cond delay="0"/>
                            </p:stCondLst>
                            <p:childTnLst>
                              <p:par>
                                <p:cTn id="136" presetID="26" presetClass="emph" presetSubtype="0" fill="hold" nodeType="afterEffect">
                                  <p:stCondLst>
                                    <p:cond delay="0"/>
                                  </p:stCondLst>
                                  <p:childTnLst>
                                    <p:animEffect transition="out" filter="fade">
                                      <p:cBhvr>
                                        <p:cTn id="137" dur="500" tmFilter="0, 0; .2, .5; .8, .5; 1, 0"/>
                                        <p:tgtEl>
                                          <p:spTgt spid="55"/>
                                        </p:tgtEl>
                                      </p:cBhvr>
                                    </p:animEffect>
                                    <p:animScale>
                                      <p:cBhvr>
                                        <p:cTn id="138" dur="250" autoRev="1" fill="hold"/>
                                        <p:tgtEl>
                                          <p:spTgt spid="55"/>
                                        </p:tgtEl>
                                      </p:cBhvr>
                                      <p:by x="105000" y="105000"/>
                                    </p:animScale>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62"/>
                                        </p:tgtEl>
                                        <p:attrNameLst>
                                          <p:attrName>style.visibility</p:attrName>
                                        </p:attrNameLst>
                                      </p:cBhvr>
                                      <p:to>
                                        <p:strVal val="visible"/>
                                      </p:to>
                                    </p:set>
                                  </p:childTnLst>
                                </p:cTn>
                              </p:par>
                            </p:childTnLst>
                          </p:cTn>
                        </p:par>
                        <p:par>
                          <p:cTn id="143" fill="hold">
                            <p:stCondLst>
                              <p:cond delay="0"/>
                            </p:stCondLst>
                            <p:childTnLst>
                              <p:par>
                                <p:cTn id="144" presetID="26" presetClass="emph" presetSubtype="0" fill="hold" nodeType="afterEffect">
                                  <p:stCondLst>
                                    <p:cond delay="0"/>
                                  </p:stCondLst>
                                  <p:childTnLst>
                                    <p:animEffect transition="out" filter="fade">
                                      <p:cBhvr>
                                        <p:cTn id="145" dur="500" tmFilter="0, 0; .2, .5; .8, .5; 1, 0"/>
                                        <p:tgtEl>
                                          <p:spTgt spid="62"/>
                                        </p:tgtEl>
                                      </p:cBhvr>
                                    </p:animEffect>
                                    <p:animScale>
                                      <p:cBhvr>
                                        <p:cTn id="146" dur="250" autoRev="1" fill="hold"/>
                                        <p:tgtEl>
                                          <p:spTgt spid="62"/>
                                        </p:tgtEl>
                                      </p:cBhvr>
                                      <p:by x="105000" y="105000"/>
                                    </p:animScale>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66"/>
                                        </p:tgtEl>
                                        <p:attrNameLst>
                                          <p:attrName>style.visibility</p:attrName>
                                        </p:attrNameLst>
                                      </p:cBhvr>
                                      <p:to>
                                        <p:strVal val="visible"/>
                                      </p:to>
                                    </p:set>
                                  </p:childTnLst>
                                </p:cTn>
                              </p:par>
                            </p:childTnLst>
                          </p:cTn>
                        </p:par>
                        <p:par>
                          <p:cTn id="151" fill="hold">
                            <p:stCondLst>
                              <p:cond delay="0"/>
                            </p:stCondLst>
                            <p:childTnLst>
                              <p:par>
                                <p:cTn id="152" presetID="1" presetClass="entr" presetSubtype="0" fill="hold" grpId="0" nodeType="afterEffect">
                                  <p:stCondLst>
                                    <p:cond delay="500"/>
                                  </p:stCondLst>
                                  <p:childTnLst>
                                    <p:set>
                                      <p:cBhvr>
                                        <p:cTn id="153" dur="1" fill="hold">
                                          <p:stCondLst>
                                            <p:cond delay="0"/>
                                          </p:stCondLst>
                                        </p:cTn>
                                        <p:tgtEl>
                                          <p:spTgt spid="28"/>
                                        </p:tgtEl>
                                        <p:attrNameLst>
                                          <p:attrName>style.visibility</p:attrName>
                                        </p:attrNameLst>
                                      </p:cBhvr>
                                      <p:to>
                                        <p:strVal val="visible"/>
                                      </p:to>
                                    </p:set>
                                  </p:childTnLst>
                                </p:cTn>
                              </p:par>
                            </p:childTnLst>
                          </p:cTn>
                        </p:par>
                        <p:par>
                          <p:cTn id="154" fill="hold">
                            <p:stCondLst>
                              <p:cond delay="500"/>
                            </p:stCondLst>
                            <p:childTnLst>
                              <p:par>
                                <p:cTn id="155" presetID="1" presetClass="entr" presetSubtype="0" fill="hold" grpId="0" nodeType="afterEffect">
                                  <p:stCondLst>
                                    <p:cond delay="500"/>
                                  </p:stCondLst>
                                  <p:childTnLst>
                                    <p:set>
                                      <p:cBhvr>
                                        <p:cTn id="156" dur="1" fill="hold">
                                          <p:stCondLst>
                                            <p:cond delay="0"/>
                                          </p:stCondLst>
                                        </p:cTn>
                                        <p:tgtEl>
                                          <p:spTgt spid="29"/>
                                        </p:tgtEl>
                                        <p:attrNameLst>
                                          <p:attrName>style.visibility</p:attrName>
                                        </p:attrNameLst>
                                      </p:cBhvr>
                                      <p:to>
                                        <p:strVal val="visible"/>
                                      </p:to>
                                    </p:set>
                                  </p:childTnLst>
                                </p:cTn>
                              </p:par>
                            </p:childTnLst>
                          </p:cTn>
                        </p:par>
                        <p:par>
                          <p:cTn id="157" fill="hold">
                            <p:stCondLst>
                              <p:cond delay="1000"/>
                            </p:stCondLst>
                            <p:childTnLst>
                              <p:par>
                                <p:cTn id="158" presetID="32" presetClass="emph" presetSubtype="0" fill="hold" grpId="1" nodeType="afterEffect">
                                  <p:stCondLst>
                                    <p:cond delay="0"/>
                                  </p:stCondLst>
                                  <p:childTnLst>
                                    <p:animRot by="120000">
                                      <p:cBhvr>
                                        <p:cTn id="159" dur="100" fill="hold">
                                          <p:stCondLst>
                                            <p:cond delay="0"/>
                                          </p:stCondLst>
                                        </p:cTn>
                                        <p:tgtEl>
                                          <p:spTgt spid="28"/>
                                        </p:tgtEl>
                                        <p:attrNameLst>
                                          <p:attrName>r</p:attrName>
                                        </p:attrNameLst>
                                      </p:cBhvr>
                                    </p:animRot>
                                    <p:animRot by="-240000">
                                      <p:cBhvr>
                                        <p:cTn id="160" dur="200" fill="hold">
                                          <p:stCondLst>
                                            <p:cond delay="200"/>
                                          </p:stCondLst>
                                        </p:cTn>
                                        <p:tgtEl>
                                          <p:spTgt spid="28"/>
                                        </p:tgtEl>
                                        <p:attrNameLst>
                                          <p:attrName>r</p:attrName>
                                        </p:attrNameLst>
                                      </p:cBhvr>
                                    </p:animRot>
                                    <p:animRot by="240000">
                                      <p:cBhvr>
                                        <p:cTn id="161" dur="200" fill="hold">
                                          <p:stCondLst>
                                            <p:cond delay="400"/>
                                          </p:stCondLst>
                                        </p:cTn>
                                        <p:tgtEl>
                                          <p:spTgt spid="28"/>
                                        </p:tgtEl>
                                        <p:attrNameLst>
                                          <p:attrName>r</p:attrName>
                                        </p:attrNameLst>
                                      </p:cBhvr>
                                    </p:animRot>
                                    <p:animRot by="-240000">
                                      <p:cBhvr>
                                        <p:cTn id="162" dur="200" fill="hold">
                                          <p:stCondLst>
                                            <p:cond delay="600"/>
                                          </p:stCondLst>
                                        </p:cTn>
                                        <p:tgtEl>
                                          <p:spTgt spid="28"/>
                                        </p:tgtEl>
                                        <p:attrNameLst>
                                          <p:attrName>r</p:attrName>
                                        </p:attrNameLst>
                                      </p:cBhvr>
                                    </p:animRot>
                                    <p:animRot by="120000">
                                      <p:cBhvr>
                                        <p:cTn id="163"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6" grpId="0"/>
      <p:bldP spid="81" grpId="0" build="allAtOnce" animBg="1"/>
      <p:bldP spid="81" grpId="1" build="allAtOnce" animBg="1"/>
      <p:bldP spid="81" grpId="2" build="allAtOnce" animBg="1"/>
      <p:bldP spid="82" grpId="0" animBg="1"/>
      <p:bldP spid="82" grpId="1" animBg="1"/>
      <p:bldP spid="82" grpId="2" animBg="1"/>
      <p:bldP spid="28" grpId="0"/>
      <p:bldP spid="28" grpId="1"/>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dev.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682" y="2603241"/>
            <a:ext cx="1543993" cy="1784479"/>
          </a:xfrm>
          <a:prstGeom prst="rect">
            <a:avLst/>
          </a:prstGeom>
        </p:spPr>
      </p:pic>
      <p:pic>
        <p:nvPicPr>
          <p:cNvPr id="6" name="Picture 5" descr="comput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8675" y="3542911"/>
            <a:ext cx="1042153" cy="844809"/>
          </a:xfrm>
          <a:prstGeom prst="rect">
            <a:avLst/>
          </a:prstGeom>
        </p:spPr>
      </p:pic>
      <p:sp>
        <p:nvSpPr>
          <p:cNvPr id="7" name="TextBox 6"/>
          <p:cNvSpPr txBox="1"/>
          <p:nvPr/>
        </p:nvSpPr>
        <p:spPr bwMode="auto">
          <a:xfrm>
            <a:off x="2057072" y="3260782"/>
            <a:ext cx="1843042" cy="28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2000" dirty="0" err="1">
                <a:solidFill>
                  <a:schemeClr val="bg1"/>
                </a:solidFill>
                <a:latin typeface="Avenir Black"/>
                <a:cs typeface="Avenir Black"/>
              </a:rPr>
              <a:t>c</a:t>
            </a:r>
            <a:r>
              <a:rPr lang="en-US" sz="2000" dirty="0" err="1" smtClean="0">
                <a:solidFill>
                  <a:schemeClr val="bg1"/>
                </a:solidFill>
                <a:latin typeface="Avenir Black"/>
                <a:cs typeface="Avenir Black"/>
              </a:rPr>
              <a:t>f</a:t>
            </a:r>
            <a:r>
              <a:rPr lang="en-US" sz="2000" dirty="0" smtClean="0">
                <a:solidFill>
                  <a:schemeClr val="bg1"/>
                </a:solidFill>
                <a:latin typeface="Avenir Black"/>
                <a:cs typeface="Avenir Black"/>
              </a:rPr>
              <a:t> push </a:t>
            </a:r>
            <a:r>
              <a:rPr lang="en-US" sz="2000" dirty="0" err="1" smtClean="0">
                <a:solidFill>
                  <a:schemeClr val="bg1"/>
                </a:solidFill>
                <a:latin typeface="Avenir Black"/>
                <a:cs typeface="Avenir Black"/>
              </a:rPr>
              <a:t>MyApp</a:t>
            </a:r>
            <a:endParaRPr lang="en-US" sz="2000" dirty="0" smtClean="0">
              <a:solidFill>
                <a:schemeClr val="bg1"/>
              </a:solidFill>
              <a:latin typeface="Avenir Black"/>
              <a:cs typeface="Avenir Black"/>
            </a:endParaRPr>
          </a:p>
        </p:txBody>
      </p:sp>
      <p:sp>
        <p:nvSpPr>
          <p:cNvPr id="8" name="Rounded Rectangle 7"/>
          <p:cNvSpPr/>
          <p:nvPr/>
        </p:nvSpPr>
        <p:spPr>
          <a:xfrm>
            <a:off x="5257908" y="577333"/>
            <a:ext cx="3631582" cy="4158270"/>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p>
        </p:txBody>
      </p:sp>
      <p:pic>
        <p:nvPicPr>
          <p:cNvPr id="9" name="Picture 8"/>
          <p:cNvPicPr>
            <a:picLocks noChangeAspect="1"/>
          </p:cNvPicPr>
          <p:nvPr/>
        </p:nvPicPr>
        <p:blipFill>
          <a:blip r:embed="rId5"/>
          <a:stretch>
            <a:fillRect/>
          </a:stretch>
        </p:blipFill>
        <p:spPr>
          <a:xfrm>
            <a:off x="5257908" y="1229167"/>
            <a:ext cx="3810000" cy="3810000"/>
          </a:xfrm>
          <a:prstGeom prst="rect">
            <a:avLst/>
          </a:prstGeom>
        </p:spPr>
      </p:pic>
      <p:cxnSp>
        <p:nvCxnSpPr>
          <p:cNvPr id="11" name="Straight Connector 10"/>
          <p:cNvCxnSpPr/>
          <p:nvPr/>
        </p:nvCxnSpPr>
        <p:spPr>
          <a:xfrm flipV="1">
            <a:off x="5257908" y="1553547"/>
            <a:ext cx="3631582" cy="10497"/>
          </a:xfrm>
          <a:prstGeom prst="line">
            <a:avLst/>
          </a:prstGeom>
          <a:ln w="76200" cmpd="sng">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2" name="Snip Single Corner Rectangle 11"/>
          <p:cNvSpPr/>
          <p:nvPr/>
        </p:nvSpPr>
        <p:spPr>
          <a:xfrm>
            <a:off x="5593975" y="682301"/>
            <a:ext cx="629717" cy="787271"/>
          </a:xfrm>
          <a:prstGeom prst="snip1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latin typeface="Avenir Book"/>
                <a:cs typeface="Avenir Book"/>
              </a:rPr>
              <a:t>MyApp</a:t>
            </a:r>
            <a:endParaRPr lang="en-US" sz="1600" dirty="0" smtClean="0">
              <a:latin typeface="Avenir Book"/>
              <a:cs typeface="Avenir Book"/>
            </a:endParaRPr>
          </a:p>
        </p:txBody>
      </p:sp>
      <p:sp>
        <p:nvSpPr>
          <p:cNvPr id="13" name="Snip Single Corner Rectangle 12"/>
          <p:cNvSpPr/>
          <p:nvPr/>
        </p:nvSpPr>
        <p:spPr>
          <a:xfrm>
            <a:off x="6376092" y="682301"/>
            <a:ext cx="629717" cy="787271"/>
          </a:xfrm>
          <a:prstGeom prst="snip1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latin typeface="Avenir Book"/>
                <a:cs typeface="Avenir Book"/>
              </a:rPr>
              <a:t>MyApp</a:t>
            </a:r>
            <a:endParaRPr lang="en-US" sz="1600" dirty="0" smtClean="0">
              <a:latin typeface="Avenir Book"/>
              <a:cs typeface="Avenir Book"/>
            </a:endParaRPr>
          </a:p>
        </p:txBody>
      </p:sp>
      <p:sp>
        <p:nvSpPr>
          <p:cNvPr id="14" name="Snip Single Corner Rectangle 13"/>
          <p:cNvSpPr/>
          <p:nvPr/>
        </p:nvSpPr>
        <p:spPr>
          <a:xfrm>
            <a:off x="7131750" y="682301"/>
            <a:ext cx="629717" cy="787271"/>
          </a:xfrm>
          <a:prstGeom prst="snip1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latin typeface="Avenir Book"/>
                <a:cs typeface="Avenir Book"/>
              </a:rPr>
              <a:t>MyApp</a:t>
            </a:r>
            <a:endParaRPr lang="en-US" sz="1600" dirty="0" smtClean="0">
              <a:latin typeface="Avenir Book"/>
              <a:cs typeface="Avenir Book"/>
            </a:endParaRPr>
          </a:p>
        </p:txBody>
      </p:sp>
      <p:sp>
        <p:nvSpPr>
          <p:cNvPr id="15" name="Snip Single Corner Rectangle 14"/>
          <p:cNvSpPr/>
          <p:nvPr/>
        </p:nvSpPr>
        <p:spPr>
          <a:xfrm>
            <a:off x="7876914" y="682301"/>
            <a:ext cx="629717" cy="787271"/>
          </a:xfrm>
          <a:prstGeom prst="snip1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latin typeface="Avenir Book"/>
                <a:cs typeface="Avenir Book"/>
              </a:rPr>
              <a:t>MyApp</a:t>
            </a:r>
            <a:endParaRPr lang="en-US" sz="1600" dirty="0" smtClean="0">
              <a:latin typeface="Avenir Book"/>
              <a:cs typeface="Avenir Book"/>
            </a:endParaRPr>
          </a:p>
        </p:txBody>
      </p:sp>
      <p:sp>
        <p:nvSpPr>
          <p:cNvPr id="16" name="TextBox 15"/>
          <p:cNvSpPr txBox="1"/>
          <p:nvPr/>
        </p:nvSpPr>
        <p:spPr bwMode="auto">
          <a:xfrm>
            <a:off x="2057072" y="3251574"/>
            <a:ext cx="2341633" cy="28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2000" dirty="0" err="1">
                <a:solidFill>
                  <a:schemeClr val="bg1"/>
                </a:solidFill>
                <a:latin typeface="Avenir Black"/>
                <a:cs typeface="Avenir Black"/>
              </a:rPr>
              <a:t>c</a:t>
            </a:r>
            <a:r>
              <a:rPr lang="en-US" sz="2000" dirty="0" err="1" smtClean="0">
                <a:solidFill>
                  <a:schemeClr val="bg1"/>
                </a:solidFill>
                <a:latin typeface="Avenir Black"/>
                <a:cs typeface="Avenir Black"/>
              </a:rPr>
              <a:t>f</a:t>
            </a:r>
            <a:r>
              <a:rPr lang="en-US" sz="2000" dirty="0" smtClean="0">
                <a:solidFill>
                  <a:schemeClr val="bg1"/>
                </a:solidFill>
                <a:latin typeface="Avenir Black"/>
                <a:cs typeface="Avenir Black"/>
              </a:rPr>
              <a:t> push </a:t>
            </a:r>
            <a:r>
              <a:rPr lang="en-US" sz="2000" dirty="0" err="1" smtClean="0">
                <a:solidFill>
                  <a:schemeClr val="bg1"/>
                </a:solidFill>
                <a:latin typeface="Avenir Black"/>
                <a:cs typeface="Avenir Black"/>
              </a:rPr>
              <a:t>MyApp</a:t>
            </a:r>
            <a:r>
              <a:rPr lang="en-US" sz="2000" dirty="0" smtClean="0">
                <a:solidFill>
                  <a:schemeClr val="bg1"/>
                </a:solidFill>
                <a:latin typeface="Avenir Black"/>
                <a:cs typeface="Avenir Black"/>
              </a:rPr>
              <a:t> –</a:t>
            </a:r>
            <a:r>
              <a:rPr lang="en-US" sz="2000" dirty="0" err="1" smtClean="0">
                <a:solidFill>
                  <a:schemeClr val="bg1"/>
                </a:solidFill>
                <a:latin typeface="Avenir Black"/>
                <a:cs typeface="Avenir Black"/>
              </a:rPr>
              <a:t>i</a:t>
            </a:r>
            <a:r>
              <a:rPr lang="en-US" sz="2000" dirty="0" smtClean="0">
                <a:solidFill>
                  <a:schemeClr val="bg1"/>
                </a:solidFill>
                <a:latin typeface="Avenir Black"/>
                <a:cs typeface="Avenir Black"/>
              </a:rPr>
              <a:t> 4</a:t>
            </a:r>
          </a:p>
        </p:txBody>
      </p:sp>
      <p:sp>
        <p:nvSpPr>
          <p:cNvPr id="17" name="TextBox 16"/>
          <p:cNvSpPr txBox="1"/>
          <p:nvPr/>
        </p:nvSpPr>
        <p:spPr bwMode="auto">
          <a:xfrm rot="5400000">
            <a:off x="4039471" y="3341493"/>
            <a:ext cx="1702207" cy="225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1600" dirty="0" smtClean="0">
                <a:solidFill>
                  <a:schemeClr val="bg1"/>
                </a:solidFill>
                <a:latin typeface="Avenir Black"/>
                <a:cs typeface="Avenir Black"/>
              </a:rPr>
              <a:t>…………………….</a:t>
            </a:r>
          </a:p>
        </p:txBody>
      </p:sp>
      <p:sp>
        <p:nvSpPr>
          <p:cNvPr id="19" name="TextBox 18"/>
          <p:cNvSpPr txBox="1"/>
          <p:nvPr/>
        </p:nvSpPr>
        <p:spPr bwMode="auto">
          <a:xfrm>
            <a:off x="3123228" y="4151734"/>
            <a:ext cx="1702207" cy="225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1600" dirty="0" smtClean="0">
                <a:solidFill>
                  <a:schemeClr val="bg1"/>
                </a:solidFill>
                <a:latin typeface="Avenir Black"/>
                <a:cs typeface="Avenir Black"/>
              </a:rPr>
              <a:t>…………………….</a:t>
            </a:r>
          </a:p>
        </p:txBody>
      </p:sp>
      <p:sp>
        <p:nvSpPr>
          <p:cNvPr id="20" name="TextBox 19"/>
          <p:cNvSpPr txBox="1"/>
          <p:nvPr/>
        </p:nvSpPr>
        <p:spPr bwMode="auto">
          <a:xfrm>
            <a:off x="4826624" y="2377538"/>
            <a:ext cx="2112576" cy="225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1600" dirty="0" smtClean="0">
                <a:solidFill>
                  <a:schemeClr val="bg1"/>
                </a:solidFill>
                <a:latin typeface="Avenir Black"/>
                <a:cs typeface="Avenir Black"/>
              </a:rPr>
              <a:t>………………………….</a:t>
            </a:r>
          </a:p>
        </p:txBody>
      </p:sp>
      <p:sp>
        <p:nvSpPr>
          <p:cNvPr id="21" name="Title 2"/>
          <p:cNvSpPr>
            <a:spLocks noGrp="1"/>
          </p:cNvSpPr>
          <p:nvPr>
            <p:ph type="title"/>
          </p:nvPr>
        </p:nvSpPr>
        <p:spPr>
          <a:xfrm>
            <a:off x="510800" y="374214"/>
            <a:ext cx="3608162" cy="602002"/>
          </a:xfrm>
        </p:spPr>
        <p:txBody>
          <a:bodyPr/>
          <a:lstStyle/>
          <a:p>
            <a:pPr algn="ctr"/>
            <a:r>
              <a:rPr lang="en-US" dirty="0" smtClean="0">
                <a:solidFill>
                  <a:srgbClr val="000000"/>
                </a:solidFill>
                <a:latin typeface="Avenir Black"/>
                <a:cs typeface="Avenir Black"/>
              </a:rPr>
              <a:t>The </a:t>
            </a:r>
            <a:r>
              <a:rPr lang="en-US" dirty="0" smtClean="0">
                <a:solidFill>
                  <a:srgbClr val="FF0000"/>
                </a:solidFill>
                <a:latin typeface="Avenir Black"/>
                <a:cs typeface="Avenir Black"/>
              </a:rPr>
              <a:t>power</a:t>
            </a:r>
            <a:r>
              <a:rPr lang="en-US" dirty="0" smtClean="0">
                <a:solidFill>
                  <a:srgbClr val="000000"/>
                </a:solidFill>
                <a:latin typeface="Avenir Black"/>
                <a:cs typeface="Avenir Black"/>
              </a:rPr>
              <a:t> of</a:t>
            </a:r>
            <a:endParaRPr lang="en-US" dirty="0">
              <a:solidFill>
                <a:srgbClr val="FF0000"/>
              </a:solidFill>
              <a:latin typeface="Avenir Black"/>
              <a:cs typeface="Avenir Black"/>
            </a:endParaRPr>
          </a:p>
        </p:txBody>
      </p:sp>
      <p:pic>
        <p:nvPicPr>
          <p:cNvPr id="25" name="Picture 24" descr="i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4652" y="2531252"/>
            <a:ext cx="1774196" cy="1774196"/>
          </a:xfrm>
          <a:prstGeom prst="rect">
            <a:avLst/>
          </a:prstGeom>
        </p:spPr>
      </p:pic>
      <p:sp>
        <p:nvSpPr>
          <p:cNvPr id="26" name="TextBox 25"/>
          <p:cNvSpPr txBox="1"/>
          <p:nvPr/>
        </p:nvSpPr>
        <p:spPr bwMode="auto">
          <a:xfrm>
            <a:off x="5946109" y="261362"/>
            <a:ext cx="2371282" cy="225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1600" dirty="0" err="1">
                <a:solidFill>
                  <a:srgbClr val="000000"/>
                </a:solidFill>
                <a:latin typeface="Avenir Black"/>
                <a:cs typeface="Avenir Black"/>
              </a:rPr>
              <a:t>m</a:t>
            </a:r>
            <a:r>
              <a:rPr lang="en-US" sz="1600" dirty="0" err="1" smtClean="0">
                <a:solidFill>
                  <a:srgbClr val="000000"/>
                </a:solidFill>
                <a:latin typeface="Avenir Black"/>
                <a:cs typeface="Avenir Black"/>
              </a:rPr>
              <a:t>yapp.mycompany.local</a:t>
            </a:r>
            <a:endParaRPr lang="en-US" sz="1600" dirty="0" smtClean="0">
              <a:solidFill>
                <a:srgbClr val="000000"/>
              </a:solidFill>
              <a:latin typeface="Avenir Black"/>
              <a:cs typeface="Avenir Black"/>
            </a:endParaRPr>
          </a:p>
        </p:txBody>
      </p:sp>
      <p:sp>
        <p:nvSpPr>
          <p:cNvPr id="28" name="Title 2"/>
          <p:cNvSpPr txBox="1">
            <a:spLocks/>
          </p:cNvSpPr>
          <p:nvPr/>
        </p:nvSpPr>
        <p:spPr>
          <a:xfrm>
            <a:off x="510800" y="928166"/>
            <a:ext cx="3608162" cy="602002"/>
          </a:xfrm>
          <a:prstGeom prst="rect">
            <a:avLst/>
          </a:prstGeom>
        </p:spPr>
        <p:txBody>
          <a:bodyPr anchor="t"/>
          <a:lstStyle>
            <a:lvl1pPr algn="l" defTabSz="685743" rtl="0" eaLnBrk="1" latinLnBrk="0" hangingPunct="1">
              <a:lnSpc>
                <a:spcPct val="100000"/>
              </a:lnSpc>
              <a:spcBef>
                <a:spcPct val="0"/>
              </a:spcBef>
              <a:buNone/>
              <a:defRPr lang="en-US" sz="2800" b="1" kern="1200" cap="all" baseline="0" dirty="0">
                <a:solidFill>
                  <a:schemeClr val="tx1"/>
                </a:solidFill>
                <a:latin typeface="+mj-lt"/>
                <a:ea typeface="+mj-ea"/>
                <a:cs typeface="+mj-cs"/>
              </a:defRPr>
            </a:lvl1pPr>
          </a:lstStyle>
          <a:p>
            <a:pPr algn="ctr"/>
            <a:r>
              <a:rPr lang="en-US" dirty="0" smtClean="0">
                <a:solidFill>
                  <a:srgbClr val="FF0000"/>
                </a:solidFill>
                <a:latin typeface="Avenir Black"/>
                <a:cs typeface="Avenir Black"/>
              </a:rPr>
              <a:t>PAAS</a:t>
            </a:r>
            <a:endParaRPr lang="en-US" dirty="0">
              <a:solidFill>
                <a:srgbClr val="FF0000"/>
              </a:solidFill>
              <a:latin typeface="Avenir Black"/>
              <a:cs typeface="Avenir Black"/>
            </a:endParaRPr>
          </a:p>
        </p:txBody>
      </p:sp>
    </p:spTree>
    <p:extLst>
      <p:ext uri="{BB962C8B-B14F-4D97-AF65-F5344CB8AC3E}">
        <p14:creationId xmlns:p14="http://schemas.microsoft.com/office/powerpoint/2010/main" val="389960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par>
                          <p:cTn id="15" fill="hold">
                            <p:stCondLst>
                              <p:cond delay="500"/>
                            </p:stCondLst>
                            <p:childTnLst>
                              <p:par>
                                <p:cTn id="16" presetID="26" presetClass="emph" presetSubtype="0" fill="hold" nodeType="afterEffect">
                                  <p:stCondLst>
                                    <p:cond delay="0"/>
                                  </p:st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26" presetClass="emph" presetSubtype="0" fill="hold" nodeType="withEffect">
                                  <p:stCondLst>
                                    <p:cond delay="0"/>
                                  </p:stCondLst>
                                  <p:childTnLst>
                                    <p:animEffect transition="out" filter="fade">
                                      <p:cBhvr>
                                        <p:cTn id="20" dur="500" tmFilter="0, 0; .2, .5; .8, .5; 1, 0"/>
                                        <p:tgtEl>
                                          <p:spTgt spid="11"/>
                                        </p:tgtEl>
                                      </p:cBhvr>
                                    </p:animEffect>
                                    <p:animScale>
                                      <p:cBhvr>
                                        <p:cTn id="21" dur="250" autoRev="1" fill="hold"/>
                                        <p:tgtEl>
                                          <p:spTgt spid="11"/>
                                        </p:tgtEl>
                                      </p:cBhvr>
                                      <p:by x="105000" y="105000"/>
                                    </p:animScale>
                                  </p:childTnLst>
                                </p:cTn>
                              </p:par>
                              <p:par>
                                <p:cTn id="22" presetID="26" presetClass="emph" presetSubtype="0" fill="hold" grpId="1" nodeType="withEffect">
                                  <p:stCondLst>
                                    <p:cond delay="0"/>
                                  </p:stCondLst>
                                  <p:childTnLst>
                                    <p:animEffect transition="out" filter="fade">
                                      <p:cBhvr>
                                        <p:cTn id="23" dur="500" tmFilter="0, 0; .2, .5; .8, .5; 1, 0"/>
                                        <p:tgtEl>
                                          <p:spTgt spid="8"/>
                                        </p:tgtEl>
                                      </p:cBhvr>
                                    </p:animEffect>
                                    <p:animScale>
                                      <p:cBhvr>
                                        <p:cTn id="24" dur="250" autoRev="1" fill="hold"/>
                                        <p:tgtEl>
                                          <p:spTgt spid="8"/>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par>
                          <p:cTn id="35" fill="hold">
                            <p:stCondLst>
                              <p:cond delay="500"/>
                            </p:stCondLst>
                            <p:childTnLst>
                              <p:par>
                                <p:cTn id="36" presetID="22" presetClass="entr" presetSubtype="4"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par>
                          <p:cTn id="43" fill="hold">
                            <p:stCondLst>
                              <p:cond delay="1500"/>
                            </p:stCondLst>
                            <p:childTnLst>
                              <p:par>
                                <p:cTn id="44" presetID="10" presetClass="entr" presetSubtype="0" fill="hold" grpId="0" nodeType="afterEffect">
                                  <p:stCondLst>
                                    <p:cond delay="400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par>
                          <p:cTn id="47" fill="hold">
                            <p:stCondLst>
                              <p:cond delay="6000"/>
                            </p:stCondLst>
                            <p:childTnLst>
                              <p:par>
                                <p:cTn id="48" presetID="10" presetClass="entr" presetSubtype="0" fill="hold" grpId="0" nodeType="afterEffect">
                                  <p:stCondLst>
                                    <p:cond delay="1000"/>
                                  </p:stCondLst>
                                  <p:iterate type="lt">
                                    <p:tmPct val="0"/>
                                  </p:iterate>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par>
                          <p:cTn id="51" fill="hold">
                            <p:stCondLst>
                              <p:cond delay="7500"/>
                            </p:stCondLst>
                            <p:childTnLst>
                              <p:par>
                                <p:cTn id="52" presetID="36" presetClass="emph" presetSubtype="0" fill="hold" grpId="1" nodeType="afterEffect">
                                  <p:stCondLst>
                                    <p:cond delay="0"/>
                                  </p:stCondLst>
                                  <p:iterate type="lt">
                                    <p:tmPct val="10000"/>
                                  </p:iterate>
                                  <p:childTnLst>
                                    <p:animScale>
                                      <p:cBhvr>
                                        <p:cTn id="53" dur="250" autoRev="1" fill="hold">
                                          <p:stCondLst>
                                            <p:cond delay="0"/>
                                          </p:stCondLst>
                                        </p:cTn>
                                        <p:tgtEl>
                                          <p:spTgt spid="26"/>
                                        </p:tgtEl>
                                      </p:cBhvr>
                                      <p:to x="80000" y="100000"/>
                                    </p:animScale>
                                    <p:anim by="(#ppt_w*0.10)" calcmode="lin" valueType="num">
                                      <p:cBhvr>
                                        <p:cTn id="54" dur="250" autoRev="1" fill="hold">
                                          <p:stCondLst>
                                            <p:cond delay="0"/>
                                          </p:stCondLst>
                                        </p:cTn>
                                        <p:tgtEl>
                                          <p:spTgt spid="26"/>
                                        </p:tgtEl>
                                        <p:attrNameLst>
                                          <p:attrName>ppt_x</p:attrName>
                                        </p:attrNameLst>
                                      </p:cBhvr>
                                    </p:anim>
                                    <p:anim by="(-#ppt_w*0.10)" calcmode="lin" valueType="num">
                                      <p:cBhvr>
                                        <p:cTn id="55" dur="250" autoRev="1" fill="hold">
                                          <p:stCondLst>
                                            <p:cond delay="0"/>
                                          </p:stCondLst>
                                        </p:cTn>
                                        <p:tgtEl>
                                          <p:spTgt spid="26"/>
                                        </p:tgtEl>
                                        <p:attrNameLst>
                                          <p:attrName>ppt_y</p:attrName>
                                        </p:attrNameLst>
                                      </p:cBhvr>
                                    </p:anim>
                                    <p:animRot by="-480000">
                                      <p:cBhvr>
                                        <p:cTn id="56" dur="250" autoRev="1" fill="hold">
                                          <p:stCondLst>
                                            <p:cond delay="0"/>
                                          </p:stCondLst>
                                        </p:cTn>
                                        <p:tgtEl>
                                          <p:spTgt spid="26"/>
                                        </p:tgtEl>
                                        <p:attrNameLst>
                                          <p:attrName>r</p:attrName>
                                        </p:attrNameLst>
                                      </p:cBhvr>
                                    </p:animRot>
                                  </p:childTnLst>
                                </p:cTn>
                              </p:par>
                            </p:childTnLst>
                          </p:cTn>
                        </p:par>
                        <p:par>
                          <p:cTn id="57" fill="hold">
                            <p:stCondLst>
                              <p:cond delay="9000"/>
                            </p:stCondLst>
                            <p:childTnLst>
                              <p:par>
                                <p:cTn id="58" presetID="10" presetClass="exit" presetSubtype="0" fill="hold" grpId="1" nodeType="afterEffect">
                                  <p:stCondLst>
                                    <p:cond delay="1000"/>
                                  </p:stCondLst>
                                  <p:childTnLst>
                                    <p:animEffect transition="out" filter="fade">
                                      <p:cBhvr>
                                        <p:cTn id="59" dur="500"/>
                                        <p:tgtEl>
                                          <p:spTgt spid="20"/>
                                        </p:tgtEl>
                                      </p:cBhvr>
                                    </p:animEffect>
                                    <p:set>
                                      <p:cBhvr>
                                        <p:cTn id="60" dur="1" fill="hold">
                                          <p:stCondLst>
                                            <p:cond delay="499"/>
                                          </p:stCondLst>
                                        </p:cTn>
                                        <p:tgtEl>
                                          <p:spTgt spid="20"/>
                                        </p:tgtEl>
                                        <p:attrNameLst>
                                          <p:attrName>style.visibility</p:attrName>
                                        </p:attrNameLst>
                                      </p:cBhvr>
                                      <p:to>
                                        <p:strVal val="hidden"/>
                                      </p:to>
                                    </p:set>
                                  </p:childTnLst>
                                </p:cTn>
                              </p:par>
                              <p:par>
                                <p:cTn id="61" presetID="10" presetClass="exit" presetSubtype="0" fill="hold" grpId="1" nodeType="withEffect">
                                  <p:stCondLst>
                                    <p:cond delay="100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0" presetClass="exit" presetSubtype="0" fill="hold" grpId="1" nodeType="withEffect">
                                  <p:stCondLst>
                                    <p:cond delay="1000"/>
                                  </p:stCondLst>
                                  <p:childTnLst>
                                    <p:animEffect transition="out" filter="fade">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7"/>
                                        </p:tgtEl>
                                        <p:attrNameLst>
                                          <p:attrName>style.visibility</p:attrName>
                                        </p:attrNameLst>
                                      </p:cBhvr>
                                      <p:to>
                                        <p:strVal val="hidden"/>
                                      </p:to>
                                    </p:set>
                                  </p:childTnLst>
                                </p:cTn>
                              </p:par>
                            </p:childTnLst>
                          </p:cTn>
                        </p:par>
                        <p:par>
                          <p:cTn id="71" fill="hold">
                            <p:stCondLst>
                              <p:cond delay="0"/>
                            </p:stCondLst>
                            <p:childTnLst>
                              <p:par>
                                <p:cTn id="72" presetID="22" presetClass="entr" presetSubtype="8" fill="hold" grpId="0" nodeType="after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wipe(left)">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2"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ipe(left)">
                                      <p:cBhvr>
                                        <p:cTn id="79" dur="500"/>
                                        <p:tgtEl>
                                          <p:spTgt spid="19"/>
                                        </p:tgtEl>
                                      </p:cBhvr>
                                    </p:animEffect>
                                  </p:childTnLst>
                                </p:cTn>
                              </p:par>
                            </p:childTnLst>
                          </p:cTn>
                        </p:par>
                        <p:par>
                          <p:cTn id="80" fill="hold">
                            <p:stCondLst>
                              <p:cond delay="500"/>
                            </p:stCondLst>
                            <p:childTnLst>
                              <p:par>
                                <p:cTn id="81" presetID="22" presetClass="entr" presetSubtype="4" fill="hold" grpId="2" nodeType="after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wipe(down)">
                                      <p:cBhvr>
                                        <p:cTn id="83" dur="500"/>
                                        <p:tgtEl>
                                          <p:spTgt spid="17"/>
                                        </p:tgtEl>
                                      </p:cBhvr>
                                    </p:animEffect>
                                  </p:childTnLst>
                                </p:cTn>
                              </p:par>
                            </p:childTnLst>
                          </p:cTn>
                        </p:par>
                        <p:par>
                          <p:cTn id="84" fill="hold">
                            <p:stCondLst>
                              <p:cond delay="1000"/>
                            </p:stCondLst>
                            <p:childTnLst>
                              <p:par>
                                <p:cTn id="85" presetID="22" presetClass="entr" presetSubtype="8" fill="hold" grpId="2" nodeType="after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wipe(left)">
                                      <p:cBhvr>
                                        <p:cTn id="87" dur="500"/>
                                        <p:tgtEl>
                                          <p:spTgt spid="20"/>
                                        </p:tgtEl>
                                      </p:cBhvr>
                                    </p:animEffect>
                                  </p:childTnLst>
                                </p:cTn>
                              </p:par>
                            </p:childTnLst>
                          </p:cTn>
                        </p:par>
                        <p:par>
                          <p:cTn id="88" fill="hold">
                            <p:stCondLst>
                              <p:cond delay="1500"/>
                            </p:stCondLst>
                            <p:childTnLst>
                              <p:par>
                                <p:cTn id="89" presetID="10" presetClass="entr" presetSubtype="0" fill="hold" grpId="0" nodeType="afterEffect">
                                  <p:stCondLst>
                                    <p:cond delay="2000"/>
                                  </p:stCondLst>
                                  <p:childTnLst>
                                    <p:set>
                                      <p:cBhvr>
                                        <p:cTn id="90" dur="1" fill="hold">
                                          <p:stCondLst>
                                            <p:cond delay="0"/>
                                          </p:stCondLst>
                                        </p:cTn>
                                        <p:tgtEl>
                                          <p:spTgt spid="15"/>
                                        </p:tgtEl>
                                        <p:attrNameLst>
                                          <p:attrName>style.visibility</p:attrName>
                                        </p:attrNameLst>
                                      </p:cBhvr>
                                      <p:to>
                                        <p:strVal val="visible"/>
                                      </p:to>
                                    </p:set>
                                    <p:animEffect transition="in" filter="fade">
                                      <p:cBhvr>
                                        <p:cTn id="91" dur="500"/>
                                        <p:tgtEl>
                                          <p:spTgt spid="15"/>
                                        </p:tgtEl>
                                      </p:cBhvr>
                                    </p:animEffect>
                                  </p:childTnLst>
                                </p:cTn>
                              </p:par>
                            </p:childTnLst>
                          </p:cTn>
                        </p:par>
                        <p:par>
                          <p:cTn id="92" fill="hold">
                            <p:stCondLst>
                              <p:cond delay="4000"/>
                            </p:stCondLst>
                            <p:childTnLst>
                              <p:par>
                                <p:cTn id="93" presetID="10" presetClass="entr" presetSubtype="0" fill="hold" grpId="0" nodeType="afterEffect">
                                  <p:stCondLst>
                                    <p:cond delay="0"/>
                                  </p:stCondLst>
                                  <p:childTnLst>
                                    <p:set>
                                      <p:cBhvr>
                                        <p:cTn id="94" dur="1" fill="hold">
                                          <p:stCondLst>
                                            <p:cond delay="0"/>
                                          </p:stCondLst>
                                        </p:cTn>
                                        <p:tgtEl>
                                          <p:spTgt spid="12"/>
                                        </p:tgtEl>
                                        <p:attrNameLst>
                                          <p:attrName>style.visibility</p:attrName>
                                        </p:attrNameLst>
                                      </p:cBhvr>
                                      <p:to>
                                        <p:strVal val="visible"/>
                                      </p:to>
                                    </p:set>
                                    <p:animEffect transition="in" filter="fade">
                                      <p:cBhvr>
                                        <p:cTn id="95" dur="500"/>
                                        <p:tgtEl>
                                          <p:spTgt spid="12"/>
                                        </p:tgtEl>
                                      </p:cBhvr>
                                    </p:animEffect>
                                  </p:childTnLst>
                                </p:cTn>
                              </p:par>
                            </p:childTnLst>
                          </p:cTn>
                        </p:par>
                        <p:par>
                          <p:cTn id="96" fill="hold">
                            <p:stCondLst>
                              <p:cond delay="4500"/>
                            </p:stCondLst>
                            <p:childTnLst>
                              <p:par>
                                <p:cTn id="97" presetID="10" presetClass="entr" presetSubtype="0" fill="hold" grpId="0" nodeType="after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500"/>
                                        <p:tgtEl>
                                          <p:spTgt spid="14"/>
                                        </p:tgtEl>
                                      </p:cBhvr>
                                    </p:animEffect>
                                  </p:childTnLst>
                                </p:cTn>
                              </p:par>
                            </p:childTnLst>
                          </p:cTn>
                        </p:par>
                        <p:par>
                          <p:cTn id="100" fill="hold">
                            <p:stCondLst>
                              <p:cond delay="5000"/>
                            </p:stCondLst>
                            <p:childTnLst>
                              <p:par>
                                <p:cTn id="101" presetID="36" presetClass="emph" presetSubtype="0" fill="hold" grpId="2" nodeType="afterEffect">
                                  <p:stCondLst>
                                    <p:cond delay="0"/>
                                  </p:stCondLst>
                                  <p:iterate type="lt">
                                    <p:tmPct val="10000"/>
                                  </p:iterate>
                                  <p:childTnLst>
                                    <p:animScale>
                                      <p:cBhvr>
                                        <p:cTn id="102" dur="250" autoRev="1" fill="hold">
                                          <p:stCondLst>
                                            <p:cond delay="0"/>
                                          </p:stCondLst>
                                        </p:cTn>
                                        <p:tgtEl>
                                          <p:spTgt spid="26"/>
                                        </p:tgtEl>
                                      </p:cBhvr>
                                      <p:to x="80000" y="100000"/>
                                    </p:animScale>
                                    <p:anim by="(#ppt_w*0.10)" calcmode="lin" valueType="num">
                                      <p:cBhvr>
                                        <p:cTn id="103" dur="250" autoRev="1" fill="hold">
                                          <p:stCondLst>
                                            <p:cond delay="0"/>
                                          </p:stCondLst>
                                        </p:cTn>
                                        <p:tgtEl>
                                          <p:spTgt spid="26"/>
                                        </p:tgtEl>
                                        <p:attrNameLst>
                                          <p:attrName>ppt_x</p:attrName>
                                        </p:attrNameLst>
                                      </p:cBhvr>
                                    </p:anim>
                                    <p:anim by="(-#ppt_w*0.10)" calcmode="lin" valueType="num">
                                      <p:cBhvr>
                                        <p:cTn id="104" dur="250" autoRev="1" fill="hold">
                                          <p:stCondLst>
                                            <p:cond delay="0"/>
                                          </p:stCondLst>
                                        </p:cTn>
                                        <p:tgtEl>
                                          <p:spTgt spid="26"/>
                                        </p:tgtEl>
                                        <p:attrNameLst>
                                          <p:attrName>ppt_y</p:attrName>
                                        </p:attrNameLst>
                                      </p:cBhvr>
                                    </p:anim>
                                    <p:animRot by="-480000">
                                      <p:cBhvr>
                                        <p:cTn id="105" dur="250" autoRev="1" fill="hold">
                                          <p:stCondLst>
                                            <p:cond delay="0"/>
                                          </p:stCondLst>
                                        </p:cTn>
                                        <p:tgtEl>
                                          <p:spTgt spid="26"/>
                                        </p:tgtEl>
                                        <p:attrNameLst>
                                          <p:attrName>r</p:attrName>
                                        </p:attrNameLst>
                                      </p:cBhvr>
                                    </p:animRot>
                                  </p:childTnLst>
                                </p:cTn>
                              </p:par>
                            </p:childTnLst>
                          </p:cTn>
                        </p:par>
                        <p:par>
                          <p:cTn id="106" fill="hold">
                            <p:stCondLst>
                              <p:cond delay="6500"/>
                            </p:stCondLst>
                            <p:childTnLst>
                              <p:par>
                                <p:cTn id="107" presetID="10" presetClass="exit" presetSubtype="0" fill="hold" grpId="3" nodeType="afterEffect">
                                  <p:stCondLst>
                                    <p:cond delay="0"/>
                                  </p:stCondLst>
                                  <p:childTnLst>
                                    <p:animEffect transition="out" filter="fade">
                                      <p:cBhvr>
                                        <p:cTn id="108" dur="500"/>
                                        <p:tgtEl>
                                          <p:spTgt spid="20"/>
                                        </p:tgtEl>
                                      </p:cBhvr>
                                    </p:animEffect>
                                    <p:set>
                                      <p:cBhvr>
                                        <p:cTn id="109" dur="1" fill="hold">
                                          <p:stCondLst>
                                            <p:cond delay="499"/>
                                          </p:stCondLst>
                                        </p:cTn>
                                        <p:tgtEl>
                                          <p:spTgt spid="20"/>
                                        </p:tgtEl>
                                        <p:attrNameLst>
                                          <p:attrName>style.visibility</p:attrName>
                                        </p:attrNameLst>
                                      </p:cBhvr>
                                      <p:to>
                                        <p:strVal val="hidden"/>
                                      </p:to>
                                    </p:set>
                                  </p:childTnLst>
                                </p:cTn>
                              </p:par>
                              <p:par>
                                <p:cTn id="110" presetID="10" presetClass="exit" presetSubtype="0" fill="hold" grpId="3" nodeType="withEffect">
                                  <p:stCondLst>
                                    <p:cond delay="0"/>
                                  </p:stCondLst>
                                  <p:childTnLst>
                                    <p:animEffect transition="out" filter="fade">
                                      <p:cBhvr>
                                        <p:cTn id="111" dur="500"/>
                                        <p:tgtEl>
                                          <p:spTgt spid="17"/>
                                        </p:tgtEl>
                                      </p:cBhvr>
                                    </p:animEffect>
                                    <p:set>
                                      <p:cBhvr>
                                        <p:cTn id="112" dur="1" fill="hold">
                                          <p:stCondLst>
                                            <p:cond delay="499"/>
                                          </p:stCondLst>
                                        </p:cTn>
                                        <p:tgtEl>
                                          <p:spTgt spid="17"/>
                                        </p:tgtEl>
                                        <p:attrNameLst>
                                          <p:attrName>style.visibility</p:attrName>
                                        </p:attrNameLst>
                                      </p:cBhvr>
                                      <p:to>
                                        <p:strVal val="hidden"/>
                                      </p:to>
                                    </p:set>
                                  </p:childTnLst>
                                </p:cTn>
                              </p:par>
                              <p:par>
                                <p:cTn id="113" presetID="10" presetClass="exit" presetSubtype="0" fill="hold" grpId="3" nodeType="withEffect">
                                  <p:stCondLst>
                                    <p:cond delay="0"/>
                                  </p:stCondLst>
                                  <p:childTnLst>
                                    <p:animEffect transition="out" filter="fade">
                                      <p:cBhvr>
                                        <p:cTn id="114" dur="500"/>
                                        <p:tgtEl>
                                          <p:spTgt spid="19"/>
                                        </p:tgtEl>
                                      </p:cBhvr>
                                    </p:animEffect>
                                    <p:set>
                                      <p:cBhvr>
                                        <p:cTn id="115" dur="1" fill="hold">
                                          <p:stCondLst>
                                            <p:cond delay="499"/>
                                          </p:stCondLst>
                                        </p:cTn>
                                        <p:tgtEl>
                                          <p:spTgt spid="19"/>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500"/>
                                  </p:stCondLst>
                                  <p:iterate type="wd">
                                    <p:tmAbs val="500"/>
                                  </p:iterate>
                                  <p:childTnLst>
                                    <p:set>
                                      <p:cBhvr>
                                        <p:cTn id="119" dur="1" fill="hold">
                                          <p:stCondLst>
                                            <p:cond delay="0"/>
                                          </p:stCondLst>
                                        </p:cTn>
                                        <p:tgtEl>
                                          <p:spTgt spid="21">
                                            <p:txEl>
                                              <p:pRg st="0" end="0"/>
                                            </p:txEl>
                                          </p:spTgt>
                                        </p:tgtEl>
                                        <p:attrNameLst>
                                          <p:attrName>style.visibility</p:attrName>
                                        </p:attrNameLst>
                                      </p:cBhvr>
                                      <p:to>
                                        <p:strVal val="visible"/>
                                      </p:to>
                                    </p:set>
                                  </p:childTnLst>
                                </p:cTn>
                              </p:par>
                            </p:childTnLst>
                          </p:cTn>
                        </p:par>
                        <p:par>
                          <p:cTn id="120" fill="hold">
                            <p:stCondLst>
                              <p:cond delay="1501"/>
                            </p:stCondLst>
                            <p:childTnLst>
                              <p:par>
                                <p:cTn id="121" presetID="1" presetClass="entr" presetSubtype="0" fill="hold" grpId="0" nodeType="afterEffect">
                                  <p:stCondLst>
                                    <p:cond delay="500"/>
                                  </p:stCondLst>
                                  <p:childTnLst>
                                    <p:set>
                                      <p:cBhvr>
                                        <p:cTn id="122" dur="1" fill="hold">
                                          <p:stCondLst>
                                            <p:cond delay="0"/>
                                          </p:stCondLst>
                                        </p:cTn>
                                        <p:tgtEl>
                                          <p:spTgt spid="28"/>
                                        </p:tgtEl>
                                        <p:attrNameLst>
                                          <p:attrName>style.visibility</p:attrName>
                                        </p:attrNameLst>
                                      </p:cBhvr>
                                      <p:to>
                                        <p:strVal val="visible"/>
                                      </p:to>
                                    </p:set>
                                  </p:childTnLst>
                                </p:cTn>
                              </p:par>
                            </p:childTnLst>
                          </p:cTn>
                        </p:par>
                        <p:par>
                          <p:cTn id="123" fill="hold">
                            <p:stCondLst>
                              <p:cond delay="2001"/>
                            </p:stCondLst>
                            <p:childTnLst>
                              <p:par>
                                <p:cTn id="124" presetID="26" presetClass="emph" presetSubtype="0" fill="hold" grpId="1" nodeType="afterEffect">
                                  <p:stCondLst>
                                    <p:cond delay="0"/>
                                  </p:stCondLst>
                                  <p:childTnLst>
                                    <p:animEffect transition="out" filter="fade">
                                      <p:cBhvr>
                                        <p:cTn id="125" dur="500" tmFilter="0, 0; .2, .5; .8, .5; 1, 0"/>
                                        <p:tgtEl>
                                          <p:spTgt spid="28"/>
                                        </p:tgtEl>
                                      </p:cBhvr>
                                    </p:animEffect>
                                    <p:animScale>
                                      <p:cBhvr>
                                        <p:cTn id="126" dur="250"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animBg="1"/>
      <p:bldP spid="8" grpId="1" animBg="1"/>
      <p:bldP spid="12" grpId="0" animBg="1"/>
      <p:bldP spid="13" grpId="0" animBg="1"/>
      <p:bldP spid="14" grpId="0" animBg="1"/>
      <p:bldP spid="15" grpId="0" animBg="1"/>
      <p:bldP spid="16" grpId="0"/>
      <p:bldP spid="17" grpId="0"/>
      <p:bldP spid="17" grpId="1"/>
      <p:bldP spid="17" grpId="2"/>
      <p:bldP spid="17" grpId="3"/>
      <p:bldP spid="19" grpId="0"/>
      <p:bldP spid="19" grpId="1"/>
      <p:bldP spid="19" grpId="2"/>
      <p:bldP spid="19" grpId="3"/>
      <p:bldP spid="20" grpId="0"/>
      <p:bldP spid="20" grpId="1"/>
      <p:bldP spid="20" grpId="2"/>
      <p:bldP spid="20" grpId="3"/>
      <p:bldP spid="21" grpId="0" build="allAtOnce"/>
      <p:bldP spid="26" grpId="0"/>
      <p:bldP spid="26" grpId="1"/>
      <p:bldP spid="26" grpId="2"/>
      <p:bldP spid="28" grpId="0"/>
      <p:bldP spid="28"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dev.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682" y="2603241"/>
            <a:ext cx="1543993" cy="1784479"/>
          </a:xfrm>
          <a:prstGeom prst="rect">
            <a:avLst/>
          </a:prstGeom>
        </p:spPr>
      </p:pic>
      <p:pic>
        <p:nvPicPr>
          <p:cNvPr id="6" name="Picture 5" descr="comput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8675" y="3542911"/>
            <a:ext cx="1042153" cy="844809"/>
          </a:xfrm>
          <a:prstGeom prst="rect">
            <a:avLst/>
          </a:prstGeom>
        </p:spPr>
      </p:pic>
      <p:sp>
        <p:nvSpPr>
          <p:cNvPr id="7" name="TextBox 6"/>
          <p:cNvSpPr txBox="1"/>
          <p:nvPr/>
        </p:nvSpPr>
        <p:spPr bwMode="auto">
          <a:xfrm>
            <a:off x="2057072" y="3260782"/>
            <a:ext cx="1843042" cy="28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2000" dirty="0" err="1">
                <a:solidFill>
                  <a:schemeClr val="bg1"/>
                </a:solidFill>
                <a:latin typeface="Avenir Black"/>
                <a:cs typeface="Avenir Black"/>
              </a:rPr>
              <a:t>c</a:t>
            </a:r>
            <a:r>
              <a:rPr lang="en-US" sz="2000" dirty="0" err="1" smtClean="0">
                <a:solidFill>
                  <a:schemeClr val="bg1"/>
                </a:solidFill>
                <a:latin typeface="Avenir Black"/>
                <a:cs typeface="Avenir Black"/>
              </a:rPr>
              <a:t>f</a:t>
            </a:r>
            <a:r>
              <a:rPr lang="en-US" sz="2000" dirty="0" smtClean="0">
                <a:solidFill>
                  <a:schemeClr val="bg1"/>
                </a:solidFill>
                <a:latin typeface="Avenir Black"/>
                <a:cs typeface="Avenir Black"/>
              </a:rPr>
              <a:t> push </a:t>
            </a:r>
            <a:r>
              <a:rPr lang="en-US" sz="2000" dirty="0" err="1" smtClean="0">
                <a:solidFill>
                  <a:schemeClr val="bg1"/>
                </a:solidFill>
                <a:latin typeface="Avenir Black"/>
                <a:cs typeface="Avenir Black"/>
              </a:rPr>
              <a:t>MyApp</a:t>
            </a:r>
            <a:endParaRPr lang="en-US" sz="2000" dirty="0" smtClean="0">
              <a:solidFill>
                <a:schemeClr val="bg1"/>
              </a:solidFill>
              <a:latin typeface="Avenir Black"/>
              <a:cs typeface="Avenir Black"/>
            </a:endParaRPr>
          </a:p>
        </p:txBody>
      </p:sp>
      <p:sp>
        <p:nvSpPr>
          <p:cNvPr id="16" name="TextBox 15"/>
          <p:cNvSpPr txBox="1"/>
          <p:nvPr/>
        </p:nvSpPr>
        <p:spPr bwMode="auto">
          <a:xfrm>
            <a:off x="2057072" y="3251575"/>
            <a:ext cx="2341633" cy="28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2000" dirty="0" err="1">
                <a:solidFill>
                  <a:schemeClr val="bg1"/>
                </a:solidFill>
                <a:latin typeface="Avenir Black"/>
                <a:cs typeface="Avenir Black"/>
              </a:rPr>
              <a:t>c</a:t>
            </a:r>
            <a:r>
              <a:rPr lang="en-US" sz="2000" dirty="0" err="1" smtClean="0">
                <a:solidFill>
                  <a:schemeClr val="bg1"/>
                </a:solidFill>
                <a:latin typeface="Avenir Black"/>
                <a:cs typeface="Avenir Black"/>
              </a:rPr>
              <a:t>f</a:t>
            </a:r>
            <a:r>
              <a:rPr lang="en-US" sz="2000" dirty="0" smtClean="0">
                <a:solidFill>
                  <a:schemeClr val="bg1"/>
                </a:solidFill>
                <a:latin typeface="Avenir Black"/>
                <a:cs typeface="Avenir Black"/>
              </a:rPr>
              <a:t> push </a:t>
            </a:r>
            <a:r>
              <a:rPr lang="en-US" sz="2000" dirty="0" err="1" smtClean="0">
                <a:solidFill>
                  <a:schemeClr val="bg1"/>
                </a:solidFill>
                <a:latin typeface="Avenir Black"/>
                <a:cs typeface="Avenir Black"/>
              </a:rPr>
              <a:t>MyApp</a:t>
            </a:r>
            <a:r>
              <a:rPr lang="en-US" sz="2000" dirty="0" smtClean="0">
                <a:solidFill>
                  <a:schemeClr val="bg1"/>
                </a:solidFill>
                <a:latin typeface="Avenir Black"/>
                <a:cs typeface="Avenir Black"/>
              </a:rPr>
              <a:t> –</a:t>
            </a:r>
            <a:r>
              <a:rPr lang="en-US" sz="2000" dirty="0" err="1" smtClean="0">
                <a:solidFill>
                  <a:schemeClr val="bg1"/>
                </a:solidFill>
                <a:latin typeface="Avenir Black"/>
                <a:cs typeface="Avenir Black"/>
              </a:rPr>
              <a:t>i</a:t>
            </a:r>
            <a:r>
              <a:rPr lang="en-US" sz="2000" dirty="0" smtClean="0">
                <a:solidFill>
                  <a:schemeClr val="bg1"/>
                </a:solidFill>
                <a:latin typeface="Avenir Black"/>
                <a:cs typeface="Avenir Black"/>
              </a:rPr>
              <a:t> 4</a:t>
            </a:r>
          </a:p>
        </p:txBody>
      </p:sp>
      <p:sp>
        <p:nvSpPr>
          <p:cNvPr id="21" name="Title 2"/>
          <p:cNvSpPr>
            <a:spLocks noGrp="1"/>
          </p:cNvSpPr>
          <p:nvPr>
            <p:ph type="title"/>
          </p:nvPr>
        </p:nvSpPr>
        <p:spPr>
          <a:xfrm>
            <a:off x="510800" y="374214"/>
            <a:ext cx="3608162" cy="602002"/>
          </a:xfrm>
        </p:spPr>
        <p:txBody>
          <a:bodyPr/>
          <a:lstStyle/>
          <a:p>
            <a:pPr algn="ctr"/>
            <a:r>
              <a:rPr lang="en-US" dirty="0" smtClean="0">
                <a:solidFill>
                  <a:srgbClr val="000000"/>
                </a:solidFill>
                <a:latin typeface="Avenir Black"/>
                <a:cs typeface="Avenir Black"/>
              </a:rPr>
              <a:t>The </a:t>
            </a:r>
            <a:r>
              <a:rPr lang="en-US" dirty="0" smtClean="0">
                <a:solidFill>
                  <a:srgbClr val="FF0000"/>
                </a:solidFill>
                <a:latin typeface="Avenir Black"/>
                <a:cs typeface="Avenir Black"/>
              </a:rPr>
              <a:t>power</a:t>
            </a:r>
            <a:r>
              <a:rPr lang="en-US" dirty="0" smtClean="0">
                <a:solidFill>
                  <a:srgbClr val="000000"/>
                </a:solidFill>
                <a:latin typeface="Avenir Black"/>
                <a:cs typeface="Avenir Black"/>
              </a:rPr>
              <a:t> of</a:t>
            </a:r>
            <a:endParaRPr lang="en-US" dirty="0">
              <a:solidFill>
                <a:schemeClr val="bg1"/>
              </a:solidFill>
              <a:latin typeface="Avenir Black"/>
              <a:cs typeface="Avenir Black"/>
            </a:endParaRPr>
          </a:p>
        </p:txBody>
      </p:sp>
      <p:sp>
        <p:nvSpPr>
          <p:cNvPr id="24" name="Content Placeholder 13"/>
          <p:cNvSpPr>
            <a:spLocks noGrp="1"/>
          </p:cNvSpPr>
          <p:nvPr>
            <p:ph sz="quarter" idx="14"/>
          </p:nvPr>
        </p:nvSpPr>
        <p:spPr>
          <a:xfrm>
            <a:off x="4398705" y="531163"/>
            <a:ext cx="4484103" cy="4350550"/>
          </a:xfrm>
        </p:spPr>
        <p:txBody>
          <a:bodyPr/>
          <a:lstStyle/>
          <a:p>
            <a:pPr lvl="1"/>
            <a:r>
              <a:rPr lang="en-US" dirty="0" smtClean="0">
                <a:solidFill>
                  <a:srgbClr val="FF0000"/>
                </a:solidFill>
                <a:latin typeface="Avenir Black"/>
                <a:cs typeface="Avenir Black"/>
              </a:rPr>
              <a:t>NO</a:t>
            </a:r>
            <a:r>
              <a:rPr lang="en-US" dirty="0" smtClean="0">
                <a:solidFill>
                  <a:srgbClr val="000000"/>
                </a:solidFill>
                <a:latin typeface="Avenir Black"/>
                <a:cs typeface="Avenir Black"/>
              </a:rPr>
              <a:t> Virtual Machine</a:t>
            </a:r>
          </a:p>
          <a:p>
            <a:pPr lvl="1"/>
            <a:r>
              <a:rPr lang="en-US" dirty="0" smtClean="0">
                <a:solidFill>
                  <a:srgbClr val="FF0000"/>
                </a:solidFill>
                <a:latin typeface="Avenir Black"/>
                <a:cs typeface="Avenir Black"/>
              </a:rPr>
              <a:t>NO</a:t>
            </a:r>
            <a:r>
              <a:rPr lang="en-US" dirty="0" smtClean="0">
                <a:solidFill>
                  <a:srgbClr val="000000"/>
                </a:solidFill>
                <a:latin typeface="Avenir Black"/>
                <a:cs typeface="Avenir Black"/>
              </a:rPr>
              <a:t> OS/App Dependencies</a:t>
            </a:r>
          </a:p>
          <a:p>
            <a:pPr lvl="1"/>
            <a:r>
              <a:rPr lang="en-US" dirty="0" smtClean="0">
                <a:solidFill>
                  <a:srgbClr val="FF0000"/>
                </a:solidFill>
                <a:latin typeface="Avenir Black"/>
                <a:cs typeface="Avenir Black"/>
              </a:rPr>
              <a:t>NO</a:t>
            </a:r>
            <a:r>
              <a:rPr lang="en-US" dirty="0" smtClean="0">
                <a:solidFill>
                  <a:srgbClr val="000000"/>
                </a:solidFill>
                <a:latin typeface="Avenir Black"/>
                <a:cs typeface="Avenir Black"/>
              </a:rPr>
              <a:t> Security Patches</a:t>
            </a:r>
          </a:p>
          <a:p>
            <a:pPr lvl="1"/>
            <a:r>
              <a:rPr lang="en-US" dirty="0" smtClean="0">
                <a:solidFill>
                  <a:srgbClr val="FF0000"/>
                </a:solidFill>
                <a:latin typeface="Avenir Black"/>
                <a:cs typeface="Avenir Black"/>
              </a:rPr>
              <a:t>NO</a:t>
            </a:r>
            <a:r>
              <a:rPr lang="en-US" dirty="0" smtClean="0">
                <a:solidFill>
                  <a:srgbClr val="000000"/>
                </a:solidFill>
                <a:latin typeface="Avenir Black"/>
                <a:cs typeface="Avenir Black"/>
              </a:rPr>
              <a:t> OS Upgrades</a:t>
            </a:r>
          </a:p>
          <a:p>
            <a:pPr lvl="1"/>
            <a:r>
              <a:rPr lang="en-US" dirty="0" smtClean="0">
                <a:solidFill>
                  <a:srgbClr val="FF0000"/>
                </a:solidFill>
                <a:latin typeface="Avenir Black"/>
                <a:cs typeface="Avenir Black"/>
              </a:rPr>
              <a:t>NO</a:t>
            </a:r>
            <a:r>
              <a:rPr lang="en-US" dirty="0" smtClean="0">
                <a:solidFill>
                  <a:srgbClr val="000000"/>
                </a:solidFill>
                <a:latin typeface="Avenir Black"/>
                <a:cs typeface="Avenir Black"/>
              </a:rPr>
              <a:t> Portal</a:t>
            </a:r>
          </a:p>
          <a:p>
            <a:pPr lvl="1"/>
            <a:r>
              <a:rPr lang="en-US" dirty="0" smtClean="0">
                <a:solidFill>
                  <a:srgbClr val="FF0000"/>
                </a:solidFill>
                <a:latin typeface="Avenir Black"/>
                <a:cs typeface="Avenir Black"/>
              </a:rPr>
              <a:t>NO</a:t>
            </a:r>
            <a:r>
              <a:rPr lang="en-US" dirty="0" smtClean="0">
                <a:solidFill>
                  <a:srgbClr val="000000"/>
                </a:solidFill>
                <a:latin typeface="Avenir Black"/>
                <a:cs typeface="Avenir Black"/>
              </a:rPr>
              <a:t> Custom Orchestration</a:t>
            </a:r>
          </a:p>
          <a:p>
            <a:pPr lvl="1"/>
            <a:r>
              <a:rPr lang="en-US" dirty="0" smtClean="0">
                <a:solidFill>
                  <a:srgbClr val="FF0000"/>
                </a:solidFill>
                <a:latin typeface="Avenir Black"/>
                <a:cs typeface="Avenir Black"/>
              </a:rPr>
              <a:t>Less</a:t>
            </a:r>
            <a:r>
              <a:rPr lang="en-US" dirty="0" smtClean="0">
                <a:solidFill>
                  <a:srgbClr val="000000"/>
                </a:solidFill>
                <a:latin typeface="Avenir Black"/>
                <a:cs typeface="Avenir Black"/>
              </a:rPr>
              <a:t> Complexity</a:t>
            </a:r>
          </a:p>
          <a:p>
            <a:pPr lvl="1"/>
            <a:r>
              <a:rPr lang="en-US" dirty="0" smtClean="0">
                <a:solidFill>
                  <a:srgbClr val="FF0000"/>
                </a:solidFill>
                <a:latin typeface="Avenir Black"/>
                <a:cs typeface="Avenir Black"/>
              </a:rPr>
              <a:t>Focus </a:t>
            </a:r>
            <a:r>
              <a:rPr lang="en-US" dirty="0" smtClean="0">
                <a:solidFill>
                  <a:srgbClr val="000000"/>
                </a:solidFill>
                <a:latin typeface="Avenir Black"/>
                <a:cs typeface="Avenir Black"/>
              </a:rPr>
              <a:t>on Building Applications</a:t>
            </a:r>
          </a:p>
          <a:p>
            <a:pPr lvl="1"/>
            <a:r>
              <a:rPr lang="en-US" dirty="0" smtClean="0">
                <a:solidFill>
                  <a:srgbClr val="FF0000"/>
                </a:solidFill>
                <a:latin typeface="Avenir Black"/>
                <a:cs typeface="Avenir Black"/>
              </a:rPr>
              <a:t>Simple</a:t>
            </a:r>
            <a:r>
              <a:rPr lang="en-US" dirty="0" smtClean="0">
                <a:solidFill>
                  <a:srgbClr val="000000"/>
                </a:solidFill>
                <a:latin typeface="Avenir Black"/>
                <a:cs typeface="Avenir Black"/>
              </a:rPr>
              <a:t> Application Scaling</a:t>
            </a:r>
          </a:p>
          <a:p>
            <a:pPr lvl="1"/>
            <a:r>
              <a:rPr lang="en-US" dirty="0" smtClean="0">
                <a:solidFill>
                  <a:srgbClr val="FF0000"/>
                </a:solidFill>
                <a:latin typeface="Avenir Black"/>
                <a:cs typeface="Avenir Black"/>
              </a:rPr>
              <a:t>Inherit</a:t>
            </a:r>
            <a:r>
              <a:rPr lang="en-US" dirty="0" smtClean="0">
                <a:solidFill>
                  <a:srgbClr val="000000"/>
                </a:solidFill>
                <a:latin typeface="Avenir Black"/>
                <a:cs typeface="Avenir Black"/>
              </a:rPr>
              <a:t> Container Separation</a:t>
            </a:r>
          </a:p>
          <a:p>
            <a:pPr lvl="1"/>
            <a:r>
              <a:rPr lang="en-US" dirty="0" smtClean="0">
                <a:solidFill>
                  <a:srgbClr val="FF0000"/>
                </a:solidFill>
                <a:latin typeface="Avenir Black"/>
                <a:cs typeface="Avenir Black"/>
              </a:rPr>
              <a:t>Complete</a:t>
            </a:r>
            <a:r>
              <a:rPr lang="en-US" dirty="0" smtClean="0">
                <a:solidFill>
                  <a:srgbClr val="000000"/>
                </a:solidFill>
                <a:latin typeface="Avenir Black"/>
                <a:cs typeface="Avenir Black"/>
              </a:rPr>
              <a:t> Developer Control</a:t>
            </a:r>
          </a:p>
          <a:p>
            <a:pPr lvl="1"/>
            <a:r>
              <a:rPr lang="en-US" dirty="0" smtClean="0">
                <a:solidFill>
                  <a:srgbClr val="FF0000"/>
                </a:solidFill>
                <a:latin typeface="Avenir Black"/>
                <a:cs typeface="Avenir Black"/>
              </a:rPr>
              <a:t>Saves</a:t>
            </a:r>
            <a:r>
              <a:rPr lang="en-US" dirty="0" smtClean="0">
                <a:solidFill>
                  <a:srgbClr val="000000"/>
                </a:solidFill>
                <a:latin typeface="Avenir Black"/>
                <a:cs typeface="Avenir Black"/>
              </a:rPr>
              <a:t> Computing Resources</a:t>
            </a:r>
          </a:p>
          <a:p>
            <a:pPr lvl="1"/>
            <a:r>
              <a:rPr lang="en-US" dirty="0" smtClean="0">
                <a:solidFill>
                  <a:srgbClr val="FF0000"/>
                </a:solidFill>
                <a:latin typeface="Avenir Black"/>
                <a:cs typeface="Avenir Black"/>
              </a:rPr>
              <a:t>Simple</a:t>
            </a:r>
            <a:r>
              <a:rPr lang="en-US" dirty="0" smtClean="0">
                <a:solidFill>
                  <a:srgbClr val="000000"/>
                </a:solidFill>
                <a:latin typeface="Avenir Black"/>
                <a:cs typeface="Avenir Black"/>
              </a:rPr>
              <a:t> Platform Scaling</a:t>
            </a:r>
          </a:p>
          <a:p>
            <a:pPr lvl="1"/>
            <a:endParaRPr lang="en-US" dirty="0" smtClean="0">
              <a:solidFill>
                <a:srgbClr val="000000"/>
              </a:solidFill>
              <a:latin typeface="Avenir Black"/>
              <a:cs typeface="Avenir Black"/>
            </a:endParaRPr>
          </a:p>
        </p:txBody>
      </p:sp>
      <p:sp>
        <p:nvSpPr>
          <p:cNvPr id="23" name="Title 2"/>
          <p:cNvSpPr txBox="1">
            <a:spLocks/>
          </p:cNvSpPr>
          <p:nvPr/>
        </p:nvSpPr>
        <p:spPr>
          <a:xfrm>
            <a:off x="510800" y="928166"/>
            <a:ext cx="3608162" cy="602002"/>
          </a:xfrm>
          <a:prstGeom prst="rect">
            <a:avLst/>
          </a:prstGeom>
        </p:spPr>
        <p:txBody>
          <a:bodyPr anchor="t"/>
          <a:lstStyle>
            <a:lvl1pPr algn="l" defTabSz="685743" rtl="0" eaLnBrk="1" latinLnBrk="0" hangingPunct="1">
              <a:lnSpc>
                <a:spcPct val="100000"/>
              </a:lnSpc>
              <a:spcBef>
                <a:spcPct val="0"/>
              </a:spcBef>
              <a:buNone/>
              <a:defRPr lang="en-US" sz="2800" b="1" kern="1200" cap="all" baseline="0" dirty="0">
                <a:solidFill>
                  <a:schemeClr val="tx1"/>
                </a:solidFill>
                <a:latin typeface="+mj-lt"/>
                <a:ea typeface="+mj-ea"/>
                <a:cs typeface="+mj-cs"/>
              </a:defRPr>
            </a:lvl1pPr>
          </a:lstStyle>
          <a:p>
            <a:pPr algn="ctr"/>
            <a:r>
              <a:rPr lang="en-US" dirty="0" smtClean="0">
                <a:solidFill>
                  <a:srgbClr val="FF0000"/>
                </a:solidFill>
                <a:latin typeface="Avenir Black"/>
                <a:cs typeface="Avenir Black"/>
              </a:rPr>
              <a:t>PAAS</a:t>
            </a:r>
            <a:endParaRPr lang="en-US" dirty="0">
              <a:solidFill>
                <a:srgbClr val="FF0000"/>
              </a:solidFill>
              <a:latin typeface="Avenir Black"/>
              <a:cs typeface="Avenir Black"/>
            </a:endParaRPr>
          </a:p>
        </p:txBody>
      </p:sp>
    </p:spTree>
    <p:extLst>
      <p:ext uri="{BB962C8B-B14F-4D97-AF65-F5344CB8AC3E}">
        <p14:creationId xmlns:p14="http://schemas.microsoft.com/office/powerpoint/2010/main" val="27252641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left)">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left)">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wipe(left)">
                                      <p:cBhvr>
                                        <p:cTn id="17" dur="500"/>
                                        <p:tgtEl>
                                          <p:spTgt spid="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xEl>
                                              <p:pRg st="3" end="3"/>
                                            </p:txEl>
                                          </p:spTgt>
                                        </p:tgtEl>
                                        <p:attrNameLst>
                                          <p:attrName>style.visibility</p:attrName>
                                        </p:attrNameLst>
                                      </p:cBhvr>
                                      <p:to>
                                        <p:strVal val="visible"/>
                                      </p:to>
                                    </p:set>
                                    <p:animEffect transition="in" filter="wipe(left)">
                                      <p:cBhvr>
                                        <p:cTn id="22" dur="500"/>
                                        <p:tgtEl>
                                          <p:spTgt spid="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
                                            <p:txEl>
                                              <p:pRg st="4" end="4"/>
                                            </p:txEl>
                                          </p:spTgt>
                                        </p:tgtEl>
                                        <p:attrNameLst>
                                          <p:attrName>style.visibility</p:attrName>
                                        </p:attrNameLst>
                                      </p:cBhvr>
                                      <p:to>
                                        <p:strVal val="visible"/>
                                      </p:to>
                                    </p:set>
                                    <p:animEffect transition="in" filter="wipe(left)">
                                      <p:cBhvr>
                                        <p:cTn id="27" dur="500"/>
                                        <p:tgtEl>
                                          <p:spTgt spid="2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4">
                                            <p:txEl>
                                              <p:pRg st="5" end="5"/>
                                            </p:txEl>
                                          </p:spTgt>
                                        </p:tgtEl>
                                        <p:attrNameLst>
                                          <p:attrName>style.visibility</p:attrName>
                                        </p:attrNameLst>
                                      </p:cBhvr>
                                      <p:to>
                                        <p:strVal val="visible"/>
                                      </p:to>
                                    </p:set>
                                    <p:animEffect transition="in" filter="wipe(left)">
                                      <p:cBhvr>
                                        <p:cTn id="32" dur="500"/>
                                        <p:tgtEl>
                                          <p:spTgt spid="2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4">
                                            <p:txEl>
                                              <p:pRg st="6" end="6"/>
                                            </p:txEl>
                                          </p:spTgt>
                                        </p:tgtEl>
                                        <p:attrNameLst>
                                          <p:attrName>style.visibility</p:attrName>
                                        </p:attrNameLst>
                                      </p:cBhvr>
                                      <p:to>
                                        <p:strVal val="visible"/>
                                      </p:to>
                                    </p:set>
                                    <p:animEffect transition="in" filter="wipe(left)">
                                      <p:cBhvr>
                                        <p:cTn id="37" dur="500"/>
                                        <p:tgtEl>
                                          <p:spTgt spid="2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4">
                                            <p:txEl>
                                              <p:pRg st="7" end="7"/>
                                            </p:txEl>
                                          </p:spTgt>
                                        </p:tgtEl>
                                        <p:attrNameLst>
                                          <p:attrName>style.visibility</p:attrName>
                                        </p:attrNameLst>
                                      </p:cBhvr>
                                      <p:to>
                                        <p:strVal val="visible"/>
                                      </p:to>
                                    </p:set>
                                    <p:animEffect transition="in" filter="wipe(left)">
                                      <p:cBhvr>
                                        <p:cTn id="42" dur="500"/>
                                        <p:tgtEl>
                                          <p:spTgt spid="2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4">
                                            <p:txEl>
                                              <p:pRg st="8" end="8"/>
                                            </p:txEl>
                                          </p:spTgt>
                                        </p:tgtEl>
                                        <p:attrNameLst>
                                          <p:attrName>style.visibility</p:attrName>
                                        </p:attrNameLst>
                                      </p:cBhvr>
                                      <p:to>
                                        <p:strVal val="visible"/>
                                      </p:to>
                                    </p:set>
                                    <p:animEffect transition="in" filter="wipe(left)">
                                      <p:cBhvr>
                                        <p:cTn id="47" dur="500"/>
                                        <p:tgtEl>
                                          <p:spTgt spid="2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xEl>
                                              <p:pRg st="9" end="9"/>
                                            </p:txEl>
                                          </p:spTgt>
                                        </p:tgtEl>
                                        <p:attrNameLst>
                                          <p:attrName>style.visibility</p:attrName>
                                        </p:attrNameLst>
                                      </p:cBhvr>
                                      <p:to>
                                        <p:strVal val="visible"/>
                                      </p:to>
                                    </p:set>
                                    <p:animEffect transition="in" filter="wipe(left)">
                                      <p:cBhvr>
                                        <p:cTn id="52" dur="500"/>
                                        <p:tgtEl>
                                          <p:spTgt spid="2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4">
                                            <p:txEl>
                                              <p:pRg st="10" end="10"/>
                                            </p:txEl>
                                          </p:spTgt>
                                        </p:tgtEl>
                                        <p:attrNameLst>
                                          <p:attrName>style.visibility</p:attrName>
                                        </p:attrNameLst>
                                      </p:cBhvr>
                                      <p:to>
                                        <p:strVal val="visible"/>
                                      </p:to>
                                    </p:set>
                                    <p:animEffect transition="in" filter="wipe(left)">
                                      <p:cBhvr>
                                        <p:cTn id="57" dur="500"/>
                                        <p:tgtEl>
                                          <p:spTgt spid="24">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4">
                                            <p:txEl>
                                              <p:pRg st="11" end="11"/>
                                            </p:txEl>
                                          </p:spTgt>
                                        </p:tgtEl>
                                        <p:attrNameLst>
                                          <p:attrName>style.visibility</p:attrName>
                                        </p:attrNameLst>
                                      </p:cBhvr>
                                      <p:to>
                                        <p:strVal val="visible"/>
                                      </p:to>
                                    </p:set>
                                    <p:animEffect transition="in" filter="wipe(left)">
                                      <p:cBhvr>
                                        <p:cTn id="62" dur="500"/>
                                        <p:tgtEl>
                                          <p:spTgt spid="24">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4">
                                            <p:txEl>
                                              <p:pRg st="12" end="12"/>
                                            </p:txEl>
                                          </p:spTgt>
                                        </p:tgtEl>
                                        <p:attrNameLst>
                                          <p:attrName>style.visibility</p:attrName>
                                        </p:attrNameLst>
                                      </p:cBhvr>
                                      <p:to>
                                        <p:strVal val="visible"/>
                                      </p:to>
                                    </p:set>
                                    <p:animEffect transition="in" filter="wipe(left)">
                                      <p:cBhvr>
                                        <p:cTn id="67" dur="500"/>
                                        <p:tgtEl>
                                          <p:spTgt spid="2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 name="Rounded Rectangle 37"/>
          <p:cNvSpPr/>
          <p:nvPr/>
        </p:nvSpPr>
        <p:spPr>
          <a:xfrm>
            <a:off x="4635536" y="1395271"/>
            <a:ext cx="4468400" cy="3581811"/>
          </a:xfrm>
          <a:prstGeom prst="round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p>
        </p:txBody>
      </p:sp>
      <p:sp>
        <p:nvSpPr>
          <p:cNvPr id="35" name="Rounded Rectangle 34"/>
          <p:cNvSpPr/>
          <p:nvPr/>
        </p:nvSpPr>
        <p:spPr>
          <a:xfrm>
            <a:off x="74652" y="1395272"/>
            <a:ext cx="4468400" cy="3569780"/>
          </a:xfrm>
          <a:prstGeom prst="round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p>
        </p:txBody>
      </p:sp>
      <p:pic>
        <p:nvPicPr>
          <p:cNvPr id="12" name="Picture 11"/>
          <p:cNvPicPr>
            <a:picLocks noChangeAspect="1"/>
          </p:cNvPicPr>
          <p:nvPr/>
        </p:nvPicPr>
        <p:blipFill>
          <a:blip r:embed="rId3">
            <a:duotone>
              <a:schemeClr val="accent3">
                <a:shade val="45000"/>
                <a:satMod val="135000"/>
              </a:schemeClr>
              <a:prstClr val="white"/>
            </a:duotone>
          </a:blip>
          <a:stretch>
            <a:fillRect/>
          </a:stretch>
        </p:blipFill>
        <p:spPr>
          <a:xfrm>
            <a:off x="-394676" y="1243765"/>
            <a:ext cx="4249251" cy="2843115"/>
          </a:xfrm>
          <a:prstGeom prst="rect">
            <a:avLst/>
          </a:prstGeom>
        </p:spPr>
      </p:pic>
      <p:pic>
        <p:nvPicPr>
          <p:cNvPr id="15" name="Picture 14"/>
          <p:cNvPicPr>
            <a:picLocks noChangeAspect="1"/>
          </p:cNvPicPr>
          <p:nvPr/>
        </p:nvPicPr>
        <p:blipFill>
          <a:blip r:embed="rId3">
            <a:duotone>
              <a:schemeClr val="accent3">
                <a:shade val="45000"/>
                <a:satMod val="135000"/>
              </a:schemeClr>
              <a:prstClr val="white"/>
            </a:duotone>
          </a:blip>
          <a:stretch>
            <a:fillRect/>
          </a:stretch>
        </p:blipFill>
        <p:spPr>
          <a:xfrm>
            <a:off x="5603703" y="1168569"/>
            <a:ext cx="4542322" cy="3039205"/>
          </a:xfrm>
          <a:prstGeom prst="rect">
            <a:avLst/>
          </a:prstGeom>
        </p:spPr>
      </p:pic>
      <p:pic>
        <p:nvPicPr>
          <p:cNvPr id="16" name="Picture 15"/>
          <p:cNvPicPr>
            <a:picLocks noChangeAspect="1"/>
          </p:cNvPicPr>
          <p:nvPr/>
        </p:nvPicPr>
        <p:blipFill>
          <a:blip r:embed="rId3">
            <a:duotone>
              <a:schemeClr val="accent3">
                <a:shade val="45000"/>
                <a:satMod val="135000"/>
              </a:schemeClr>
              <a:prstClr val="white"/>
            </a:duotone>
          </a:blip>
          <a:stretch>
            <a:fillRect/>
          </a:stretch>
        </p:blipFill>
        <p:spPr>
          <a:xfrm>
            <a:off x="5110496" y="3084798"/>
            <a:ext cx="4249251" cy="2843115"/>
          </a:xfrm>
          <a:prstGeom prst="rect">
            <a:avLst/>
          </a:prstGeom>
        </p:spPr>
      </p:pic>
      <p:pic>
        <p:nvPicPr>
          <p:cNvPr id="17" name="Picture 16"/>
          <p:cNvPicPr>
            <a:picLocks noChangeAspect="1"/>
          </p:cNvPicPr>
          <p:nvPr/>
        </p:nvPicPr>
        <p:blipFill>
          <a:blip r:embed="rId3">
            <a:duotone>
              <a:schemeClr val="accent3">
                <a:shade val="45000"/>
                <a:satMod val="135000"/>
              </a:schemeClr>
              <a:prstClr val="white"/>
            </a:duotone>
          </a:blip>
          <a:stretch>
            <a:fillRect/>
          </a:stretch>
        </p:blipFill>
        <p:spPr>
          <a:xfrm>
            <a:off x="139087" y="3078718"/>
            <a:ext cx="4249251" cy="2843115"/>
          </a:xfrm>
          <a:prstGeom prst="rect">
            <a:avLst/>
          </a:prstGeom>
        </p:spPr>
      </p:pic>
      <p:pic>
        <p:nvPicPr>
          <p:cNvPr id="23" name="Picture 22"/>
          <p:cNvPicPr>
            <a:picLocks noChangeAspect="1"/>
          </p:cNvPicPr>
          <p:nvPr/>
        </p:nvPicPr>
        <p:blipFill>
          <a:blip r:embed="rId4"/>
          <a:stretch>
            <a:fillRect/>
          </a:stretch>
        </p:blipFill>
        <p:spPr>
          <a:xfrm>
            <a:off x="3427202" y="35278"/>
            <a:ext cx="2151947" cy="2151947"/>
          </a:xfrm>
          <a:prstGeom prst="rect">
            <a:avLst/>
          </a:prstGeom>
        </p:spPr>
      </p:pic>
      <p:pic>
        <p:nvPicPr>
          <p:cNvPr id="24" name="Picture 23"/>
          <p:cNvPicPr>
            <a:picLocks noChangeAspect="1"/>
          </p:cNvPicPr>
          <p:nvPr/>
        </p:nvPicPr>
        <p:blipFill>
          <a:blip r:embed="rId5"/>
          <a:stretch>
            <a:fillRect/>
          </a:stretch>
        </p:blipFill>
        <p:spPr>
          <a:xfrm>
            <a:off x="1134450" y="1847267"/>
            <a:ext cx="929064" cy="929064"/>
          </a:xfrm>
          <a:prstGeom prst="rect">
            <a:avLst/>
          </a:prstGeom>
        </p:spPr>
      </p:pic>
      <p:pic>
        <p:nvPicPr>
          <p:cNvPr id="25" name="Picture 24"/>
          <p:cNvPicPr>
            <a:picLocks noChangeAspect="1"/>
          </p:cNvPicPr>
          <p:nvPr/>
        </p:nvPicPr>
        <p:blipFill>
          <a:blip r:embed="rId6"/>
          <a:stretch>
            <a:fillRect/>
          </a:stretch>
        </p:blipFill>
        <p:spPr>
          <a:xfrm>
            <a:off x="1763301" y="3691512"/>
            <a:ext cx="952184" cy="952184"/>
          </a:xfrm>
          <a:prstGeom prst="rect">
            <a:avLst/>
          </a:prstGeom>
        </p:spPr>
      </p:pic>
      <p:pic>
        <p:nvPicPr>
          <p:cNvPr id="26" name="Picture 25" descr="vch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5660" y="3866062"/>
            <a:ext cx="787141" cy="728720"/>
          </a:xfrm>
          <a:prstGeom prst="rect">
            <a:avLst/>
          </a:prstGeom>
        </p:spPr>
      </p:pic>
      <p:pic>
        <p:nvPicPr>
          <p:cNvPr id="28" name="Picture 27" descr="aws.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61787" y="1885186"/>
            <a:ext cx="1407754" cy="996257"/>
          </a:xfrm>
          <a:prstGeom prst="rect">
            <a:avLst/>
          </a:prstGeom>
        </p:spPr>
      </p:pic>
      <p:sp>
        <p:nvSpPr>
          <p:cNvPr id="33" name="Bent Arrow 32"/>
          <p:cNvSpPr/>
          <p:nvPr/>
        </p:nvSpPr>
        <p:spPr>
          <a:xfrm flipH="1" flipV="1">
            <a:off x="2802235" y="1973419"/>
            <a:ext cx="1406365" cy="711933"/>
          </a:xfrm>
          <a:prstGeom prst="bentArrow">
            <a:avLst>
              <a:gd name="adj1" fmla="val 23714"/>
              <a:gd name="adj2" fmla="val 25000"/>
              <a:gd name="adj3" fmla="val 25000"/>
              <a:gd name="adj4" fmla="val 875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sp>
        <p:nvSpPr>
          <p:cNvPr id="34" name="Bent Arrow 33"/>
          <p:cNvSpPr/>
          <p:nvPr/>
        </p:nvSpPr>
        <p:spPr>
          <a:xfrm flipH="1" flipV="1">
            <a:off x="3326872" y="1973422"/>
            <a:ext cx="1102002" cy="2526854"/>
          </a:xfrm>
          <a:prstGeom prst="bentArrow">
            <a:avLst>
              <a:gd name="adj1" fmla="val 16033"/>
              <a:gd name="adj2" fmla="val 13255"/>
              <a:gd name="adj3" fmla="val 25000"/>
              <a:gd name="adj4" fmla="val 75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sp>
        <p:nvSpPr>
          <p:cNvPr id="37" name="Title 2"/>
          <p:cNvSpPr>
            <a:spLocks noGrp="1"/>
          </p:cNvSpPr>
          <p:nvPr>
            <p:ph type="title"/>
          </p:nvPr>
        </p:nvSpPr>
        <p:spPr>
          <a:xfrm>
            <a:off x="1196577" y="1338000"/>
            <a:ext cx="2050526" cy="602002"/>
          </a:xfrm>
        </p:spPr>
        <p:txBody>
          <a:bodyPr/>
          <a:lstStyle/>
          <a:p>
            <a:pPr algn="ctr"/>
            <a:r>
              <a:rPr lang="en-US" dirty="0" smtClean="0">
                <a:solidFill>
                  <a:srgbClr val="FF0000"/>
                </a:solidFill>
                <a:latin typeface="Avenir Black"/>
                <a:cs typeface="Avenir Black"/>
              </a:rPr>
              <a:t>on</a:t>
            </a:r>
            <a:r>
              <a:rPr lang="en-US" dirty="0" smtClean="0">
                <a:solidFill>
                  <a:srgbClr val="000000"/>
                </a:solidFill>
                <a:latin typeface="Avenir Black"/>
                <a:cs typeface="Avenir Black"/>
              </a:rPr>
              <a:t>site</a:t>
            </a:r>
            <a:endParaRPr lang="en-US" dirty="0">
              <a:solidFill>
                <a:schemeClr val="bg1"/>
              </a:solidFill>
              <a:latin typeface="Avenir Black"/>
              <a:cs typeface="Avenir Black"/>
            </a:endParaRPr>
          </a:p>
        </p:txBody>
      </p:sp>
      <p:sp>
        <p:nvSpPr>
          <p:cNvPr id="39" name="Title 2"/>
          <p:cNvSpPr txBox="1">
            <a:spLocks/>
          </p:cNvSpPr>
          <p:nvPr/>
        </p:nvSpPr>
        <p:spPr>
          <a:xfrm>
            <a:off x="5869680" y="1338000"/>
            <a:ext cx="2050526" cy="602002"/>
          </a:xfrm>
          <a:prstGeom prst="rect">
            <a:avLst/>
          </a:prstGeom>
        </p:spPr>
        <p:txBody>
          <a:bodyPr anchor="t"/>
          <a:lstStyle>
            <a:lvl1pPr algn="l" defTabSz="685743" rtl="0" eaLnBrk="1" latinLnBrk="0" hangingPunct="1">
              <a:lnSpc>
                <a:spcPct val="100000"/>
              </a:lnSpc>
              <a:spcBef>
                <a:spcPct val="0"/>
              </a:spcBef>
              <a:buNone/>
              <a:defRPr lang="en-US" sz="2800" b="1" kern="1200" cap="all" baseline="0" dirty="0">
                <a:solidFill>
                  <a:schemeClr val="tx1"/>
                </a:solidFill>
                <a:latin typeface="+mj-lt"/>
                <a:ea typeface="+mj-ea"/>
                <a:cs typeface="+mj-cs"/>
              </a:defRPr>
            </a:lvl1pPr>
          </a:lstStyle>
          <a:p>
            <a:pPr algn="ctr"/>
            <a:r>
              <a:rPr lang="en-US" dirty="0" err="1" smtClean="0">
                <a:solidFill>
                  <a:srgbClr val="FF0000"/>
                </a:solidFill>
                <a:latin typeface="Avenir Black"/>
                <a:cs typeface="Avenir Black"/>
              </a:rPr>
              <a:t>oFF</a:t>
            </a:r>
            <a:r>
              <a:rPr lang="en-US" dirty="0" err="1" smtClean="0">
                <a:solidFill>
                  <a:srgbClr val="000000"/>
                </a:solidFill>
                <a:latin typeface="Avenir Black"/>
                <a:cs typeface="Avenir Black"/>
              </a:rPr>
              <a:t>site</a:t>
            </a:r>
            <a:endParaRPr lang="en-US" dirty="0">
              <a:solidFill>
                <a:schemeClr val="bg1"/>
              </a:solidFill>
              <a:latin typeface="Avenir Black"/>
              <a:cs typeface="Avenir Black"/>
            </a:endParaRPr>
          </a:p>
        </p:txBody>
      </p:sp>
      <p:sp>
        <p:nvSpPr>
          <p:cNvPr id="40" name="Bent Arrow 39"/>
          <p:cNvSpPr/>
          <p:nvPr/>
        </p:nvSpPr>
        <p:spPr>
          <a:xfrm flipV="1">
            <a:off x="4752307" y="1962925"/>
            <a:ext cx="1110966" cy="2526854"/>
          </a:xfrm>
          <a:prstGeom prst="bentArrow">
            <a:avLst>
              <a:gd name="adj1" fmla="val 16033"/>
              <a:gd name="adj2" fmla="val 13255"/>
              <a:gd name="adj3" fmla="val 25000"/>
              <a:gd name="adj4" fmla="val 75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sp>
        <p:nvSpPr>
          <p:cNvPr id="41" name="Bent Arrow 40"/>
          <p:cNvSpPr/>
          <p:nvPr/>
        </p:nvSpPr>
        <p:spPr>
          <a:xfrm flipV="1">
            <a:off x="4974129" y="1973421"/>
            <a:ext cx="1412619" cy="711931"/>
          </a:xfrm>
          <a:prstGeom prst="bentArrow">
            <a:avLst>
              <a:gd name="adj1" fmla="val 23714"/>
              <a:gd name="adj2" fmla="val 25000"/>
              <a:gd name="adj3" fmla="val 25000"/>
              <a:gd name="adj4" fmla="val 875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solidFill>
                <a:schemeClr val="tx1"/>
              </a:solidFill>
            </a:endParaRPr>
          </a:p>
        </p:txBody>
      </p:sp>
      <p:pic>
        <p:nvPicPr>
          <p:cNvPr id="42" name="Picture 41" descr="dev.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2285" y="27018"/>
            <a:ext cx="1157684" cy="1338000"/>
          </a:xfrm>
          <a:prstGeom prst="rect">
            <a:avLst/>
          </a:prstGeom>
        </p:spPr>
      </p:pic>
      <p:pic>
        <p:nvPicPr>
          <p:cNvPr id="43" name="Picture 42" descr="computer.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99969" y="520209"/>
            <a:ext cx="1042153" cy="844809"/>
          </a:xfrm>
          <a:prstGeom prst="rect">
            <a:avLst/>
          </a:prstGeom>
        </p:spPr>
      </p:pic>
      <p:sp>
        <p:nvSpPr>
          <p:cNvPr id="44" name="Snip Single Corner Rectangle 43"/>
          <p:cNvSpPr/>
          <p:nvPr/>
        </p:nvSpPr>
        <p:spPr>
          <a:xfrm>
            <a:off x="504733" y="1793589"/>
            <a:ext cx="629717" cy="787271"/>
          </a:xfrm>
          <a:prstGeom prst="snip1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latin typeface="Avenir Book"/>
                <a:cs typeface="Avenir Book"/>
              </a:rPr>
              <a:t>MyApp</a:t>
            </a:r>
            <a:endParaRPr lang="en-US" sz="1600" dirty="0" smtClean="0">
              <a:latin typeface="Avenir Book"/>
              <a:cs typeface="Avenir Book"/>
            </a:endParaRPr>
          </a:p>
        </p:txBody>
      </p:sp>
      <p:sp>
        <p:nvSpPr>
          <p:cNvPr id="48" name="TextBox 47"/>
          <p:cNvSpPr txBox="1"/>
          <p:nvPr/>
        </p:nvSpPr>
        <p:spPr bwMode="auto">
          <a:xfrm>
            <a:off x="2674562" y="761010"/>
            <a:ext cx="942203" cy="225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1600" dirty="0" smtClean="0">
                <a:solidFill>
                  <a:schemeClr val="bg1"/>
                </a:solidFill>
                <a:latin typeface="Avenir Black"/>
                <a:cs typeface="Avenir Black"/>
              </a:rPr>
              <a:t>…….…….</a:t>
            </a:r>
          </a:p>
        </p:txBody>
      </p:sp>
      <p:sp>
        <p:nvSpPr>
          <p:cNvPr id="49" name="Snip Single Corner Rectangle 48"/>
          <p:cNvSpPr/>
          <p:nvPr/>
        </p:nvSpPr>
        <p:spPr>
          <a:xfrm>
            <a:off x="1246314" y="3651652"/>
            <a:ext cx="629717" cy="787271"/>
          </a:xfrm>
          <a:prstGeom prst="snip1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latin typeface="Avenir Book"/>
                <a:cs typeface="Avenir Book"/>
              </a:rPr>
              <a:t>MyApp</a:t>
            </a:r>
            <a:endParaRPr lang="en-US" sz="1600" dirty="0" smtClean="0">
              <a:latin typeface="Avenir Book"/>
              <a:cs typeface="Avenir Book"/>
            </a:endParaRPr>
          </a:p>
        </p:txBody>
      </p:sp>
      <p:sp>
        <p:nvSpPr>
          <p:cNvPr id="50" name="Snip Single Corner Rectangle 49"/>
          <p:cNvSpPr/>
          <p:nvPr/>
        </p:nvSpPr>
        <p:spPr>
          <a:xfrm>
            <a:off x="7513866" y="3665161"/>
            <a:ext cx="629717" cy="787271"/>
          </a:xfrm>
          <a:prstGeom prst="snip1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latin typeface="Avenir Book"/>
                <a:cs typeface="Avenir Book"/>
              </a:rPr>
              <a:t>MyApp</a:t>
            </a:r>
            <a:endParaRPr lang="en-US" sz="1600" dirty="0" smtClean="0">
              <a:latin typeface="Avenir Book"/>
              <a:cs typeface="Avenir Book"/>
            </a:endParaRPr>
          </a:p>
        </p:txBody>
      </p:sp>
      <p:sp>
        <p:nvSpPr>
          <p:cNvPr id="51" name="Snip Single Corner Rectangle 50"/>
          <p:cNvSpPr/>
          <p:nvPr/>
        </p:nvSpPr>
        <p:spPr>
          <a:xfrm>
            <a:off x="8054682" y="1847267"/>
            <a:ext cx="629717" cy="787271"/>
          </a:xfrm>
          <a:prstGeom prst="snip1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latin typeface="Avenir Book"/>
                <a:cs typeface="Avenir Book"/>
              </a:rPr>
              <a:t>MyApp</a:t>
            </a:r>
            <a:endParaRPr lang="en-US" sz="1600" dirty="0" smtClean="0">
              <a:latin typeface="Avenir Book"/>
              <a:cs typeface="Avenir Book"/>
            </a:endParaRPr>
          </a:p>
        </p:txBody>
      </p:sp>
    </p:spTree>
    <p:extLst>
      <p:ext uri="{BB962C8B-B14F-4D97-AF65-F5344CB8AC3E}">
        <p14:creationId xmlns:p14="http://schemas.microsoft.com/office/powerpoint/2010/main" val="28183553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par>
                          <p:cTn id="17" fill="hold">
                            <p:stCondLst>
                              <p:cond delay="0"/>
                            </p:stCondLst>
                            <p:childTnLst>
                              <p:par>
                                <p:cTn id="18" presetID="26" presetClass="emph" presetSubtype="0" fill="hold" grpId="1" nodeType="afterEffect">
                                  <p:stCondLst>
                                    <p:cond delay="0"/>
                                  </p:stCondLst>
                                  <p:childTnLst>
                                    <p:animEffect transition="out" filter="fade">
                                      <p:cBhvr>
                                        <p:cTn id="19" dur="500" tmFilter="0, 0; .2, .5; .8, .5; 1, 0"/>
                                        <p:tgtEl>
                                          <p:spTgt spid="37"/>
                                        </p:tgtEl>
                                      </p:cBhvr>
                                    </p:animEffect>
                                    <p:animScale>
                                      <p:cBhvr>
                                        <p:cTn id="20" dur="250" autoRev="1" fill="hold"/>
                                        <p:tgtEl>
                                          <p:spTgt spid="37"/>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par>
                          <p:cTn id="35" fill="hold">
                            <p:stCondLst>
                              <p:cond delay="0"/>
                            </p:stCondLst>
                            <p:childTnLst>
                              <p:par>
                                <p:cTn id="36" presetID="26" presetClass="emph" presetSubtype="0" fill="hold" grpId="1" nodeType="afterEffect">
                                  <p:stCondLst>
                                    <p:cond delay="0"/>
                                  </p:stCondLst>
                                  <p:childTnLst>
                                    <p:animEffect transition="out" filter="fade">
                                      <p:cBhvr>
                                        <p:cTn id="37" dur="500" tmFilter="0, 0; .2, .5; .8, .5; 1, 0"/>
                                        <p:tgtEl>
                                          <p:spTgt spid="39"/>
                                        </p:tgtEl>
                                      </p:cBhvr>
                                    </p:animEffect>
                                    <p:animScale>
                                      <p:cBhvr>
                                        <p:cTn id="38" dur="250" autoRev="1" fill="hold"/>
                                        <p:tgtEl>
                                          <p:spTgt spid="39"/>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left)">
                                      <p:cBhvr>
                                        <p:cTn id="43" dur="500"/>
                                        <p:tgtEl>
                                          <p:spTgt spid="48"/>
                                        </p:tgtEl>
                                      </p:cBhvr>
                                    </p:animEffect>
                                  </p:childTnLst>
                                </p:cTn>
                              </p:par>
                            </p:childTnLst>
                          </p:cTn>
                        </p:par>
                        <p:par>
                          <p:cTn id="44" fill="hold">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right)">
                                      <p:cBhvr>
                                        <p:cTn id="47" dur="500"/>
                                        <p:tgtEl>
                                          <p:spTgt spid="33"/>
                                        </p:tgtEl>
                                      </p:cBhvr>
                                    </p:animEffect>
                                  </p:childTnLst>
                                </p:cTn>
                              </p:par>
                            </p:childTnLst>
                          </p:cTn>
                        </p:par>
                        <p:par>
                          <p:cTn id="48" fill="hold">
                            <p:stCondLst>
                              <p:cond delay="1000"/>
                            </p:stCondLst>
                            <p:childTnLst>
                              <p:par>
                                <p:cTn id="49" presetID="1" presetClass="entr" presetSubtype="0" fill="hold" grpId="0" nodeType="after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par>
                          <p:cTn id="51" fill="hold">
                            <p:stCondLst>
                              <p:cond delay="1000"/>
                            </p:stCondLst>
                            <p:childTnLst>
                              <p:par>
                                <p:cTn id="52" presetID="26" presetClass="emph" presetSubtype="0" fill="hold" grpId="1" nodeType="afterEffect">
                                  <p:stCondLst>
                                    <p:cond delay="0"/>
                                  </p:stCondLst>
                                  <p:childTnLst>
                                    <p:animEffect transition="out" filter="fade">
                                      <p:cBhvr>
                                        <p:cTn id="53" dur="500" tmFilter="0, 0; .2, .5; .8, .5; 1, 0"/>
                                        <p:tgtEl>
                                          <p:spTgt spid="44"/>
                                        </p:tgtEl>
                                      </p:cBhvr>
                                    </p:animEffect>
                                    <p:animScale>
                                      <p:cBhvr>
                                        <p:cTn id="54" dur="250" autoRev="1" fill="hold"/>
                                        <p:tgtEl>
                                          <p:spTgt spid="44"/>
                                        </p:tgtEl>
                                      </p:cBhvr>
                                      <p:by x="105000" y="105000"/>
                                    </p:animScale>
                                  </p:childTnLst>
                                </p:cTn>
                              </p:par>
                            </p:childTnLst>
                          </p:cTn>
                        </p:par>
                        <p:par>
                          <p:cTn id="55" fill="hold">
                            <p:stCondLst>
                              <p:cond delay="1500"/>
                            </p:stCondLst>
                            <p:childTnLst>
                              <p:par>
                                <p:cTn id="56" presetID="22" presetClass="entr" presetSubtype="1" fill="hold" grpId="0" nodeType="after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up)">
                                      <p:cBhvr>
                                        <p:cTn id="58" dur="500"/>
                                        <p:tgtEl>
                                          <p:spTgt spid="34"/>
                                        </p:tgtEl>
                                      </p:cBhvr>
                                    </p:animEffect>
                                  </p:childTnLst>
                                </p:cTn>
                              </p:par>
                            </p:childTnLst>
                          </p:cTn>
                        </p:par>
                        <p:par>
                          <p:cTn id="59" fill="hold">
                            <p:stCondLst>
                              <p:cond delay="2000"/>
                            </p:stCondLst>
                            <p:childTnLst>
                              <p:par>
                                <p:cTn id="60" presetID="1" presetClass="entr" presetSubtype="0" fill="hold" grpId="0" nodeType="afterEffect">
                                  <p:stCondLst>
                                    <p:cond delay="0"/>
                                  </p:stCondLst>
                                  <p:childTnLst>
                                    <p:set>
                                      <p:cBhvr>
                                        <p:cTn id="61" dur="1" fill="hold">
                                          <p:stCondLst>
                                            <p:cond delay="0"/>
                                          </p:stCondLst>
                                        </p:cTn>
                                        <p:tgtEl>
                                          <p:spTgt spid="49"/>
                                        </p:tgtEl>
                                        <p:attrNameLst>
                                          <p:attrName>style.visibility</p:attrName>
                                        </p:attrNameLst>
                                      </p:cBhvr>
                                      <p:to>
                                        <p:strVal val="visible"/>
                                      </p:to>
                                    </p:set>
                                  </p:childTnLst>
                                </p:cTn>
                              </p:par>
                            </p:childTnLst>
                          </p:cTn>
                        </p:par>
                        <p:par>
                          <p:cTn id="62" fill="hold">
                            <p:stCondLst>
                              <p:cond delay="2000"/>
                            </p:stCondLst>
                            <p:childTnLst>
                              <p:par>
                                <p:cTn id="63" presetID="26" presetClass="emph" presetSubtype="0" fill="hold" grpId="1" nodeType="afterEffect">
                                  <p:stCondLst>
                                    <p:cond delay="0"/>
                                  </p:stCondLst>
                                  <p:childTnLst>
                                    <p:animEffect transition="out" filter="fade">
                                      <p:cBhvr>
                                        <p:cTn id="64" dur="500" tmFilter="0, 0; .2, .5; .8, .5; 1, 0"/>
                                        <p:tgtEl>
                                          <p:spTgt spid="49"/>
                                        </p:tgtEl>
                                      </p:cBhvr>
                                    </p:animEffect>
                                    <p:animScale>
                                      <p:cBhvr>
                                        <p:cTn id="65" dur="250" autoRev="1" fill="hold"/>
                                        <p:tgtEl>
                                          <p:spTgt spid="49"/>
                                        </p:tgtEl>
                                      </p:cBhvr>
                                      <p:by x="105000" y="105000"/>
                                    </p:animScale>
                                  </p:childTnLst>
                                </p:cTn>
                              </p:par>
                            </p:childTnLst>
                          </p:cTn>
                        </p:par>
                        <p:par>
                          <p:cTn id="66" fill="hold">
                            <p:stCondLst>
                              <p:cond delay="2500"/>
                            </p:stCondLst>
                            <p:childTnLst>
                              <p:par>
                                <p:cTn id="67" presetID="22" presetClass="entr" presetSubtype="1" fill="hold" grpId="0" nodeType="after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wipe(up)">
                                      <p:cBhvr>
                                        <p:cTn id="69" dur="500"/>
                                        <p:tgtEl>
                                          <p:spTgt spid="40"/>
                                        </p:tgtEl>
                                      </p:cBhvr>
                                    </p:animEffect>
                                  </p:childTnLst>
                                </p:cTn>
                              </p:par>
                            </p:childTnLst>
                          </p:cTn>
                        </p:par>
                        <p:par>
                          <p:cTn id="70" fill="hold">
                            <p:stCondLst>
                              <p:cond delay="3000"/>
                            </p:stCondLst>
                            <p:childTnLst>
                              <p:par>
                                <p:cTn id="71" presetID="1" presetClass="entr" presetSubtype="0" fill="hold" grpId="0" nodeType="afterEffect">
                                  <p:stCondLst>
                                    <p:cond delay="0"/>
                                  </p:stCondLst>
                                  <p:childTnLst>
                                    <p:set>
                                      <p:cBhvr>
                                        <p:cTn id="72" dur="1" fill="hold">
                                          <p:stCondLst>
                                            <p:cond delay="0"/>
                                          </p:stCondLst>
                                        </p:cTn>
                                        <p:tgtEl>
                                          <p:spTgt spid="50"/>
                                        </p:tgtEl>
                                        <p:attrNameLst>
                                          <p:attrName>style.visibility</p:attrName>
                                        </p:attrNameLst>
                                      </p:cBhvr>
                                      <p:to>
                                        <p:strVal val="visible"/>
                                      </p:to>
                                    </p:set>
                                  </p:childTnLst>
                                </p:cTn>
                              </p:par>
                            </p:childTnLst>
                          </p:cTn>
                        </p:par>
                        <p:par>
                          <p:cTn id="73" fill="hold">
                            <p:stCondLst>
                              <p:cond delay="3000"/>
                            </p:stCondLst>
                            <p:childTnLst>
                              <p:par>
                                <p:cTn id="74" presetID="26" presetClass="emph" presetSubtype="0" fill="hold" grpId="1" nodeType="afterEffect">
                                  <p:stCondLst>
                                    <p:cond delay="0"/>
                                  </p:stCondLst>
                                  <p:childTnLst>
                                    <p:animEffect transition="out" filter="fade">
                                      <p:cBhvr>
                                        <p:cTn id="75" dur="500" tmFilter="0, 0; .2, .5; .8, .5; 1, 0"/>
                                        <p:tgtEl>
                                          <p:spTgt spid="50"/>
                                        </p:tgtEl>
                                      </p:cBhvr>
                                    </p:animEffect>
                                    <p:animScale>
                                      <p:cBhvr>
                                        <p:cTn id="76" dur="250" autoRev="1" fill="hold"/>
                                        <p:tgtEl>
                                          <p:spTgt spid="50"/>
                                        </p:tgtEl>
                                      </p:cBhvr>
                                      <p:by x="105000" y="105000"/>
                                    </p:animScale>
                                  </p:childTnLst>
                                </p:cTn>
                              </p:par>
                            </p:childTnLst>
                          </p:cTn>
                        </p:par>
                        <p:par>
                          <p:cTn id="77" fill="hold">
                            <p:stCondLst>
                              <p:cond delay="3500"/>
                            </p:stCondLst>
                            <p:childTnLst>
                              <p:par>
                                <p:cTn id="78" presetID="22" presetClass="entr" presetSubtype="8" fill="hold" grpId="0" nodeType="after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wipe(left)">
                                      <p:cBhvr>
                                        <p:cTn id="80" dur="500"/>
                                        <p:tgtEl>
                                          <p:spTgt spid="41"/>
                                        </p:tgtEl>
                                      </p:cBhvr>
                                    </p:animEffect>
                                  </p:childTnLst>
                                </p:cTn>
                              </p:par>
                            </p:childTnLst>
                          </p:cTn>
                        </p:par>
                        <p:par>
                          <p:cTn id="81" fill="hold">
                            <p:stCondLst>
                              <p:cond delay="4000"/>
                            </p:stCondLst>
                            <p:childTnLst>
                              <p:par>
                                <p:cTn id="82" presetID="1" presetClass="entr" presetSubtype="0" fill="hold" grpId="0" nodeType="afterEffect">
                                  <p:stCondLst>
                                    <p:cond delay="0"/>
                                  </p:stCondLst>
                                  <p:childTnLst>
                                    <p:set>
                                      <p:cBhvr>
                                        <p:cTn id="83" dur="1" fill="hold">
                                          <p:stCondLst>
                                            <p:cond delay="0"/>
                                          </p:stCondLst>
                                        </p:cTn>
                                        <p:tgtEl>
                                          <p:spTgt spid="51"/>
                                        </p:tgtEl>
                                        <p:attrNameLst>
                                          <p:attrName>style.visibility</p:attrName>
                                        </p:attrNameLst>
                                      </p:cBhvr>
                                      <p:to>
                                        <p:strVal val="visible"/>
                                      </p:to>
                                    </p:set>
                                  </p:childTnLst>
                                </p:cTn>
                              </p:par>
                            </p:childTnLst>
                          </p:cTn>
                        </p:par>
                        <p:par>
                          <p:cTn id="84" fill="hold">
                            <p:stCondLst>
                              <p:cond delay="4000"/>
                            </p:stCondLst>
                            <p:childTnLst>
                              <p:par>
                                <p:cTn id="85" presetID="26" presetClass="emph" presetSubtype="0" fill="hold" grpId="1" nodeType="afterEffect">
                                  <p:stCondLst>
                                    <p:cond delay="0"/>
                                  </p:stCondLst>
                                  <p:childTnLst>
                                    <p:animEffect transition="out" filter="fade">
                                      <p:cBhvr>
                                        <p:cTn id="86" dur="500" tmFilter="0, 0; .2, .5; .8, .5; 1, 0"/>
                                        <p:tgtEl>
                                          <p:spTgt spid="51"/>
                                        </p:tgtEl>
                                      </p:cBhvr>
                                    </p:animEffect>
                                    <p:animScale>
                                      <p:cBhvr>
                                        <p:cTn id="87" dur="250" autoRev="1" fill="hold"/>
                                        <p:tgtEl>
                                          <p:spTgt spid="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5" grpId="0" animBg="1"/>
      <p:bldP spid="33" grpId="0" animBg="1"/>
      <p:bldP spid="34" grpId="0" animBg="1"/>
      <p:bldP spid="37" grpId="0"/>
      <p:bldP spid="37" grpId="1"/>
      <p:bldP spid="39" grpId="0"/>
      <p:bldP spid="39" grpId="1"/>
      <p:bldP spid="40" grpId="0" animBg="1"/>
      <p:bldP spid="41" grpId="0" animBg="1"/>
      <p:bldP spid="44" grpId="0" animBg="1"/>
      <p:bldP spid="44" grpId="1" animBg="1"/>
      <p:bldP spid="48" grpId="0"/>
      <p:bldP spid="49" grpId="0" animBg="1"/>
      <p:bldP spid="49" grpId="1" animBg="1"/>
      <p:bldP spid="50" grpId="0" animBg="1"/>
      <p:bldP spid="50" grpId="1" animBg="1"/>
      <p:bldP spid="51" grpId="0" animBg="1"/>
      <p:bldP spid="5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bwMode="auto">
          <a:xfrm>
            <a:off x="5525871" y="4025472"/>
            <a:ext cx="28279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a:lnSpc>
                <a:spcPct val="90000"/>
              </a:lnSpc>
              <a:spcBef>
                <a:spcPts val="600"/>
              </a:spcBef>
              <a:buClr>
                <a:srgbClr val="F79220"/>
              </a:buClr>
              <a:buSzPct val="120000"/>
            </a:pPr>
            <a:r>
              <a:rPr lang="en-US" sz="2400" b="1" dirty="0">
                <a:latin typeface="Avenir Black"/>
                <a:cs typeface="Avenir Black"/>
              </a:rPr>
              <a:t>-  Marc Andreessen</a:t>
            </a:r>
            <a:endParaRPr lang="en-US" sz="2400" b="1" dirty="0" smtClean="0">
              <a:latin typeface="Avenir Black"/>
              <a:cs typeface="Avenir Black"/>
            </a:endParaRPr>
          </a:p>
        </p:txBody>
      </p:sp>
      <p:sp>
        <p:nvSpPr>
          <p:cNvPr id="7" name="TextBox 6"/>
          <p:cNvSpPr txBox="1"/>
          <p:nvPr/>
        </p:nvSpPr>
        <p:spPr bwMode="auto">
          <a:xfrm>
            <a:off x="1420931" y="650058"/>
            <a:ext cx="4104940"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6000" b="1" dirty="0" smtClean="0">
                <a:latin typeface="Avenir Black"/>
                <a:cs typeface="Avenir Black"/>
              </a:rPr>
              <a:t>Software is</a:t>
            </a:r>
          </a:p>
        </p:txBody>
      </p:sp>
      <p:sp>
        <p:nvSpPr>
          <p:cNvPr id="8" name="TextBox 7"/>
          <p:cNvSpPr txBox="1"/>
          <p:nvPr/>
        </p:nvSpPr>
        <p:spPr bwMode="auto">
          <a:xfrm>
            <a:off x="2153138" y="1817215"/>
            <a:ext cx="2879214"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6000" b="1" dirty="0" smtClean="0">
                <a:solidFill>
                  <a:srgbClr val="FF0000"/>
                </a:solidFill>
                <a:latin typeface="Avenir Black"/>
                <a:cs typeface="Avenir Black"/>
              </a:rPr>
              <a:t>EATING</a:t>
            </a:r>
          </a:p>
        </p:txBody>
      </p:sp>
      <p:sp>
        <p:nvSpPr>
          <p:cNvPr id="9" name="TextBox 8"/>
          <p:cNvSpPr txBox="1"/>
          <p:nvPr/>
        </p:nvSpPr>
        <p:spPr bwMode="auto">
          <a:xfrm>
            <a:off x="2828141" y="2986922"/>
            <a:ext cx="4301891"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6000" b="1" dirty="0">
                <a:latin typeface="Avenir Black"/>
                <a:cs typeface="Avenir Black"/>
              </a:rPr>
              <a:t>t</a:t>
            </a:r>
            <a:r>
              <a:rPr lang="en-US" sz="6000" b="1" dirty="0" smtClean="0">
                <a:latin typeface="Avenir Black"/>
                <a:cs typeface="Avenir Black"/>
              </a:rPr>
              <a:t>he world…</a:t>
            </a:r>
          </a:p>
        </p:txBody>
      </p:sp>
    </p:spTree>
    <p:extLst>
      <p:ext uri="{BB962C8B-B14F-4D97-AF65-F5344CB8AC3E}">
        <p14:creationId xmlns:p14="http://schemas.microsoft.com/office/powerpoint/2010/main" val="14651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par>
                          <p:cTn id="8" fill="hold">
                            <p:stCondLst>
                              <p:cond delay="500"/>
                            </p:stCondLst>
                            <p:childTnLst>
                              <p:par>
                                <p:cTn id="9" presetID="1" presetClass="entr" presetSubtype="0" fill="hold" grpId="0" nodeType="afterEffect">
                                  <p:stCondLst>
                                    <p:cond delay="300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3500"/>
                            </p:stCondLst>
                            <p:childTnLst>
                              <p:par>
                                <p:cTn id="12" presetID="1" presetClass="entr" presetSubtype="0" fill="hold" grpId="0" nodeType="afterEffect">
                                  <p:stCondLst>
                                    <p:cond delay="50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4000"/>
                            </p:stCondLst>
                            <p:childTnLst>
                              <p:par>
                                <p:cTn id="15" presetID="1" presetClass="entr" presetSubtype="0" fill="hold" grpId="0" nodeType="after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42856" y="747548"/>
            <a:ext cx="3129635" cy="3129635"/>
          </a:xfrm>
          <a:prstGeom prst="rect">
            <a:avLst/>
          </a:prstGeom>
        </p:spPr>
      </p:pic>
      <p:pic>
        <p:nvPicPr>
          <p:cNvPr id="6" name="Picture 5"/>
          <p:cNvPicPr>
            <a:picLocks noChangeAspect="1"/>
          </p:cNvPicPr>
          <p:nvPr/>
        </p:nvPicPr>
        <p:blipFill>
          <a:blip r:embed="rId4"/>
          <a:stretch>
            <a:fillRect/>
          </a:stretch>
        </p:blipFill>
        <p:spPr>
          <a:xfrm>
            <a:off x="5399182" y="922735"/>
            <a:ext cx="3406396" cy="2818792"/>
          </a:xfrm>
          <a:prstGeom prst="rect">
            <a:avLst/>
          </a:prstGeom>
        </p:spPr>
      </p:pic>
      <p:sp>
        <p:nvSpPr>
          <p:cNvPr id="7" name="Title 2"/>
          <p:cNvSpPr txBox="1">
            <a:spLocks/>
          </p:cNvSpPr>
          <p:nvPr/>
        </p:nvSpPr>
        <p:spPr>
          <a:xfrm>
            <a:off x="342856" y="336085"/>
            <a:ext cx="8577650" cy="586650"/>
          </a:xfrm>
          <a:prstGeom prst="rect">
            <a:avLst/>
          </a:prstGeom>
        </p:spPr>
        <p:txBody>
          <a:bodyPr anchor="t"/>
          <a:lstStyle>
            <a:lvl1pPr algn="l" defTabSz="685743" rtl="0" eaLnBrk="1" latinLnBrk="0" hangingPunct="1">
              <a:lnSpc>
                <a:spcPct val="100000"/>
              </a:lnSpc>
              <a:spcBef>
                <a:spcPct val="0"/>
              </a:spcBef>
              <a:buNone/>
              <a:defRPr lang="en-US" sz="2800" b="1" kern="1200" cap="all" baseline="0" dirty="0">
                <a:solidFill>
                  <a:schemeClr val="tx1"/>
                </a:solidFill>
                <a:latin typeface="+mj-lt"/>
                <a:ea typeface="+mj-ea"/>
                <a:cs typeface="+mj-cs"/>
              </a:defRPr>
            </a:lvl1pPr>
          </a:lstStyle>
          <a:p>
            <a:pPr algn="ctr"/>
            <a:r>
              <a:rPr lang="en-US" dirty="0" smtClean="0">
                <a:solidFill>
                  <a:schemeClr val="bg1"/>
                </a:solidFill>
                <a:latin typeface="Avenir Black"/>
                <a:cs typeface="Avenir Black"/>
              </a:rPr>
              <a:t>What’s</a:t>
            </a:r>
            <a:r>
              <a:rPr lang="en-US" dirty="0" smtClean="0">
                <a:latin typeface="Avenir Black"/>
                <a:cs typeface="Avenir Black"/>
              </a:rPr>
              <a:t> </a:t>
            </a:r>
            <a:r>
              <a:rPr lang="en-US" dirty="0" smtClean="0">
                <a:solidFill>
                  <a:srgbClr val="FF0000"/>
                </a:solidFill>
                <a:latin typeface="Avenir Black"/>
                <a:cs typeface="Avenir Black"/>
              </a:rPr>
              <a:t>NEXT?</a:t>
            </a:r>
            <a:endParaRPr lang="en-US" dirty="0">
              <a:solidFill>
                <a:srgbClr val="FF0000"/>
              </a:solidFill>
              <a:latin typeface="Avenir Black"/>
              <a:cs typeface="Avenir Black"/>
            </a:endParaRPr>
          </a:p>
        </p:txBody>
      </p:sp>
      <p:sp>
        <p:nvSpPr>
          <p:cNvPr id="8" name="Plus 7"/>
          <p:cNvSpPr/>
          <p:nvPr/>
        </p:nvSpPr>
        <p:spPr>
          <a:xfrm>
            <a:off x="3472491" y="1364396"/>
            <a:ext cx="1926691" cy="1864224"/>
          </a:xfrm>
          <a:prstGeom prst="mathPlu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p>
        </p:txBody>
      </p:sp>
      <p:sp>
        <p:nvSpPr>
          <p:cNvPr id="9" name="TextBox 8"/>
          <p:cNvSpPr txBox="1"/>
          <p:nvPr/>
        </p:nvSpPr>
        <p:spPr bwMode="auto">
          <a:xfrm rot="20892416">
            <a:off x="6107260" y="3651481"/>
            <a:ext cx="1991080" cy="45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3200" u="sng" dirty="0" err="1" smtClean="0">
                <a:solidFill>
                  <a:srgbClr val="000000"/>
                </a:solidFill>
                <a:latin typeface="Avenir Black"/>
                <a:cs typeface="Avenir Black"/>
              </a:rPr>
              <a:t>Dockerfile</a:t>
            </a:r>
            <a:endParaRPr lang="en-US" sz="3200" u="sng" dirty="0" smtClean="0">
              <a:solidFill>
                <a:srgbClr val="000000"/>
              </a:solidFill>
              <a:latin typeface="Avenir Black"/>
              <a:cs typeface="Avenir Black"/>
            </a:endParaRPr>
          </a:p>
        </p:txBody>
      </p:sp>
    </p:spTree>
    <p:extLst>
      <p:ext uri="{BB962C8B-B14F-4D97-AF65-F5344CB8AC3E}">
        <p14:creationId xmlns:p14="http://schemas.microsoft.com/office/powerpoint/2010/main" val="368050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38" presetClass="entr" presetSubtype="0" accel="50000" fill="hold" grpId="0" nodeType="afterEffect">
                                  <p:stCondLst>
                                    <p:cond delay="500"/>
                                  </p:stCondLst>
                                  <p:iterate type="lt">
                                    <p:tmPct val="50000"/>
                                  </p:iterate>
                                  <p:childTnLst>
                                    <p:set>
                                      <p:cBhvr>
                                        <p:cTn id="18" dur="1" fill="hold">
                                          <p:stCondLst>
                                            <p:cond delay="0"/>
                                          </p:stCondLst>
                                        </p:cTn>
                                        <p:tgtEl>
                                          <p:spTgt spid="9"/>
                                        </p:tgtEl>
                                        <p:attrNameLst>
                                          <p:attrName>style.visibility</p:attrName>
                                        </p:attrNameLst>
                                      </p:cBhvr>
                                      <p:to>
                                        <p:strVal val="visible"/>
                                      </p:to>
                                    </p:set>
                                    <p:set>
                                      <p:cBhvr>
                                        <p:cTn id="19" dur="227" fill="hold">
                                          <p:stCondLst>
                                            <p:cond delay="0"/>
                                          </p:stCondLst>
                                        </p:cTn>
                                        <p:tgtEl>
                                          <p:spTgt spid="9"/>
                                        </p:tgtEl>
                                        <p:attrNameLst>
                                          <p:attrName>style.rotation</p:attrName>
                                        </p:attrNameLst>
                                      </p:cBhvr>
                                      <p:to>
                                        <p:strVal val="-45.0"/>
                                      </p:to>
                                    </p:set>
                                    <p:anim calcmode="lin" valueType="num">
                                      <p:cBhvr>
                                        <p:cTn id="20" dur="227" fill="hold">
                                          <p:stCondLst>
                                            <p:cond delay="227"/>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21" dur="227"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22" dur="78" decel="50000" autoRev="1" fill="hold">
                                          <p:stCondLst>
                                            <p:cond delay="227"/>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23" dur="68" fill="hold">
                                          <p:stCondLst>
                                            <p:cond delay="432"/>
                                          </p:stCondLst>
                                        </p:cTn>
                                        <p:tgtEl>
                                          <p:spTgt spid="9"/>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ighfiv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52136" cy="5143500"/>
          </a:xfrm>
          <a:prstGeom prst="rect">
            <a:avLst/>
          </a:prstGeom>
        </p:spPr>
      </p:pic>
      <p:sp>
        <p:nvSpPr>
          <p:cNvPr id="7" name="Title 2"/>
          <p:cNvSpPr txBox="1">
            <a:spLocks/>
          </p:cNvSpPr>
          <p:nvPr/>
        </p:nvSpPr>
        <p:spPr>
          <a:xfrm>
            <a:off x="3188746" y="334448"/>
            <a:ext cx="2845890" cy="586650"/>
          </a:xfrm>
          <a:prstGeom prst="rect">
            <a:avLst/>
          </a:prstGeom>
        </p:spPr>
        <p:txBody>
          <a:bodyPr anchor="t"/>
          <a:lstStyle>
            <a:lvl1pPr algn="l" defTabSz="685743" rtl="0" eaLnBrk="1" latinLnBrk="0" hangingPunct="1">
              <a:lnSpc>
                <a:spcPct val="100000"/>
              </a:lnSpc>
              <a:spcBef>
                <a:spcPct val="0"/>
              </a:spcBef>
              <a:buNone/>
              <a:defRPr lang="en-US" sz="2800" b="1" kern="1200" cap="all" baseline="0" dirty="0">
                <a:solidFill>
                  <a:schemeClr val="tx1"/>
                </a:solidFill>
                <a:latin typeface="+mj-lt"/>
                <a:ea typeface="+mj-ea"/>
                <a:cs typeface="+mj-cs"/>
              </a:defRPr>
            </a:lvl1pPr>
          </a:lstStyle>
          <a:p>
            <a:pPr algn="ctr"/>
            <a:r>
              <a:rPr lang="en-US" dirty="0" smtClean="0">
                <a:latin typeface="Avenir Black"/>
                <a:cs typeface="Avenir Black"/>
              </a:rPr>
              <a:t>DEMO TIME!</a:t>
            </a:r>
            <a:endParaRPr lang="en-US" dirty="0">
              <a:latin typeface="Avenir Black"/>
              <a:cs typeface="Avenir Black"/>
            </a:endParaRPr>
          </a:p>
        </p:txBody>
      </p:sp>
    </p:spTree>
    <p:extLst>
      <p:ext uri="{BB962C8B-B14F-4D97-AF65-F5344CB8AC3E}">
        <p14:creationId xmlns:p14="http://schemas.microsoft.com/office/powerpoint/2010/main" val="229268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1386384102_d89d20_rcqhzo.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004" y="0"/>
            <a:ext cx="6857999" cy="5143500"/>
          </a:xfrm>
          <a:prstGeom prst="rect">
            <a:avLst/>
          </a:prstGeom>
        </p:spPr>
      </p:pic>
      <p:sp>
        <p:nvSpPr>
          <p:cNvPr id="5" name="TextBox 4"/>
          <p:cNvSpPr txBox="1"/>
          <p:nvPr/>
        </p:nvSpPr>
        <p:spPr bwMode="auto">
          <a:xfrm rot="20038710">
            <a:off x="109023" y="822063"/>
            <a:ext cx="3164238"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4000" b="1" dirty="0" smtClean="0">
                <a:latin typeface="Chalkboard"/>
                <a:cs typeface="Chalkboard"/>
              </a:rPr>
              <a:t>DEVELOPERS</a:t>
            </a:r>
          </a:p>
        </p:txBody>
      </p:sp>
      <p:sp>
        <p:nvSpPr>
          <p:cNvPr id="6" name="TextBox 5"/>
          <p:cNvSpPr txBox="1"/>
          <p:nvPr/>
        </p:nvSpPr>
        <p:spPr bwMode="auto">
          <a:xfrm rot="20571041">
            <a:off x="5542047" y="2131288"/>
            <a:ext cx="3164238"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4000" b="1" dirty="0" smtClean="0">
                <a:latin typeface="Chalkboard"/>
                <a:cs typeface="Chalkboard"/>
              </a:rPr>
              <a:t>DEVELOPERS</a:t>
            </a:r>
          </a:p>
        </p:txBody>
      </p:sp>
      <p:sp>
        <p:nvSpPr>
          <p:cNvPr id="7" name="TextBox 6"/>
          <p:cNvSpPr txBox="1"/>
          <p:nvPr/>
        </p:nvSpPr>
        <p:spPr bwMode="auto">
          <a:xfrm rot="173478">
            <a:off x="1359730" y="1902731"/>
            <a:ext cx="3164238"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4000" b="1" dirty="0" smtClean="0">
                <a:latin typeface="Chalkboard"/>
                <a:cs typeface="Chalkboard"/>
              </a:rPr>
              <a:t>DEVELOPERS</a:t>
            </a:r>
          </a:p>
        </p:txBody>
      </p:sp>
      <p:sp>
        <p:nvSpPr>
          <p:cNvPr id="8" name="TextBox 7"/>
          <p:cNvSpPr txBox="1"/>
          <p:nvPr/>
        </p:nvSpPr>
        <p:spPr bwMode="auto">
          <a:xfrm rot="1016391">
            <a:off x="4092113" y="4130506"/>
            <a:ext cx="3164238"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4000" b="1" dirty="0" smtClean="0">
                <a:latin typeface="Chalkboard"/>
                <a:cs typeface="Chalkboard"/>
              </a:rPr>
              <a:t>DEVELOPERS</a:t>
            </a:r>
          </a:p>
        </p:txBody>
      </p:sp>
      <p:sp>
        <p:nvSpPr>
          <p:cNvPr id="9" name="TextBox 8"/>
          <p:cNvSpPr txBox="1"/>
          <p:nvPr/>
        </p:nvSpPr>
        <p:spPr bwMode="auto">
          <a:xfrm rot="247150">
            <a:off x="3943750" y="347100"/>
            <a:ext cx="3164238"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4000" b="1" dirty="0" smtClean="0">
                <a:latin typeface="Chalkboard"/>
                <a:cs typeface="Chalkboard"/>
              </a:rPr>
              <a:t>DEVELOPERS</a:t>
            </a:r>
          </a:p>
        </p:txBody>
      </p:sp>
      <p:sp>
        <p:nvSpPr>
          <p:cNvPr id="10" name="TextBox 9"/>
          <p:cNvSpPr txBox="1"/>
          <p:nvPr/>
        </p:nvSpPr>
        <p:spPr bwMode="auto">
          <a:xfrm rot="20643258">
            <a:off x="1034669" y="3399639"/>
            <a:ext cx="3164238"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4000" b="1" dirty="0" smtClean="0">
                <a:latin typeface="Chalkboard"/>
                <a:cs typeface="Chalkboard"/>
              </a:rPr>
              <a:t>DEVELOPERS</a:t>
            </a:r>
          </a:p>
        </p:txBody>
      </p:sp>
    </p:spTree>
    <p:extLst>
      <p:ext uri="{BB962C8B-B14F-4D97-AF65-F5344CB8AC3E}">
        <p14:creationId xmlns:p14="http://schemas.microsoft.com/office/powerpoint/2010/main" val="155521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4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400"/>
                            </p:stCondLst>
                            <p:childTnLst>
                              <p:par>
                                <p:cTn id="11" presetID="1" presetClass="entr" presetSubtype="0" fill="hold" grpId="0" nodeType="afterEffect">
                                  <p:stCondLst>
                                    <p:cond delay="4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800"/>
                            </p:stCondLst>
                            <p:childTnLst>
                              <p:par>
                                <p:cTn id="14" presetID="1" presetClass="entr" presetSubtype="0" fill="hold" grpId="0" nodeType="afterEffect">
                                  <p:stCondLst>
                                    <p:cond delay="4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1200"/>
                            </p:stCondLst>
                            <p:childTnLst>
                              <p:par>
                                <p:cTn id="17" presetID="1" presetClass="entr" presetSubtype="0" fill="hold" grpId="0" nodeType="afterEffect">
                                  <p:stCondLst>
                                    <p:cond delay="4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1600"/>
                            </p:stCondLst>
                            <p:childTnLst>
                              <p:par>
                                <p:cTn id="20" presetID="1" presetClass="entr" presetSubtype="0" fill="hold" grpId="0" nodeType="afterEffect">
                                  <p:stCondLst>
                                    <p:cond delay="40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43480" y="0"/>
            <a:ext cx="3400520" cy="5143500"/>
          </a:xfrm>
          <a:prstGeom prst="rect">
            <a:avLst/>
          </a:prstGeom>
        </p:spPr>
      </p:pic>
      <p:sp>
        <p:nvSpPr>
          <p:cNvPr id="2" name="TextBox 1"/>
          <p:cNvSpPr txBox="1"/>
          <p:nvPr/>
        </p:nvSpPr>
        <p:spPr bwMode="auto">
          <a:xfrm>
            <a:off x="92091" y="1149160"/>
            <a:ext cx="5564052" cy="93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algn="ctr" eaLnBrk="1" hangingPunct="1">
              <a:lnSpc>
                <a:spcPct val="90000"/>
              </a:lnSpc>
              <a:spcBef>
                <a:spcPts val="600"/>
              </a:spcBef>
              <a:buClr>
                <a:srgbClr val="F79220"/>
              </a:buClr>
              <a:buSzPct val="120000"/>
            </a:pPr>
            <a:r>
              <a:rPr lang="en-US" sz="6600" dirty="0" smtClean="0">
                <a:latin typeface="Avenir Black"/>
                <a:cs typeface="Avenir Black"/>
              </a:rPr>
              <a:t>DEVELOPERS</a:t>
            </a:r>
          </a:p>
        </p:txBody>
      </p:sp>
      <p:sp>
        <p:nvSpPr>
          <p:cNvPr id="7" name="TextBox 6"/>
          <p:cNvSpPr txBox="1"/>
          <p:nvPr/>
        </p:nvSpPr>
        <p:spPr bwMode="auto">
          <a:xfrm>
            <a:off x="1025213" y="2575316"/>
            <a:ext cx="3697810" cy="93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algn="ctr" eaLnBrk="1" hangingPunct="1">
              <a:lnSpc>
                <a:spcPct val="90000"/>
              </a:lnSpc>
              <a:spcBef>
                <a:spcPts val="600"/>
              </a:spcBef>
              <a:buClr>
                <a:srgbClr val="F79220"/>
              </a:buClr>
              <a:buSzPct val="120000"/>
            </a:pPr>
            <a:r>
              <a:rPr lang="en-US" sz="6600" dirty="0" smtClean="0">
                <a:latin typeface="Avenir Black"/>
                <a:cs typeface="Avenir Black"/>
              </a:rPr>
              <a:t>BECOME</a:t>
            </a:r>
          </a:p>
        </p:txBody>
      </p:sp>
    </p:spTree>
    <p:extLst>
      <p:ext uri="{BB962C8B-B14F-4D97-AF65-F5344CB8AC3E}">
        <p14:creationId xmlns:p14="http://schemas.microsoft.com/office/powerpoint/2010/main" val="1645774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3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300"/>
                            </p:stCondLst>
                            <p:childTnLst>
                              <p:par>
                                <p:cTn id="11" presetID="22" presetClass="entr" presetSubtype="4" fill="hold" nodeType="after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7674887" y="4638617"/>
            <a:ext cx="1017533" cy="504883"/>
          </a:xfrm>
          <a:prstGeom prst="rect">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4648137" y="2305114"/>
            <a:ext cx="4366205" cy="2530718"/>
          </a:xfrm>
          <a:prstGeom prst="roundRect">
            <a:avLst>
              <a:gd name="adj" fmla="val 6206"/>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700" b="1" dirty="0" smtClean="0"/>
          </a:p>
        </p:txBody>
      </p:sp>
      <p:sp>
        <p:nvSpPr>
          <p:cNvPr id="16" name="Rounded Rectangle 15"/>
          <p:cNvSpPr/>
          <p:nvPr/>
        </p:nvSpPr>
        <p:spPr>
          <a:xfrm>
            <a:off x="4777311" y="3103442"/>
            <a:ext cx="4126592" cy="1600200"/>
          </a:xfrm>
          <a:prstGeom prst="roundRect">
            <a:avLst>
              <a:gd name="adj" fmla="val 6206"/>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700" b="1" dirty="0" smtClean="0"/>
          </a:p>
        </p:txBody>
      </p:sp>
      <p:sp>
        <p:nvSpPr>
          <p:cNvPr id="18" name="Rounded Rectangle 17"/>
          <p:cNvSpPr/>
          <p:nvPr/>
        </p:nvSpPr>
        <p:spPr>
          <a:xfrm>
            <a:off x="76199" y="2832076"/>
            <a:ext cx="4459622" cy="2003755"/>
          </a:xfrm>
          <a:prstGeom prst="roundRect">
            <a:avLst>
              <a:gd name="adj" fmla="val 6206"/>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700" b="1" dirty="0" smtClean="0"/>
          </a:p>
        </p:txBody>
      </p:sp>
      <p:sp>
        <p:nvSpPr>
          <p:cNvPr id="19" name="Rounded Rectangle 18"/>
          <p:cNvSpPr/>
          <p:nvPr/>
        </p:nvSpPr>
        <p:spPr>
          <a:xfrm>
            <a:off x="232306" y="3104717"/>
            <a:ext cx="4214883" cy="1603246"/>
          </a:xfrm>
          <a:prstGeom prst="roundRect">
            <a:avLst>
              <a:gd name="adj" fmla="val 6206"/>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700" b="1" dirty="0" smtClean="0"/>
          </a:p>
        </p:txBody>
      </p:sp>
      <p:sp>
        <p:nvSpPr>
          <p:cNvPr id="20" name="Rounded Rectangle 19"/>
          <p:cNvSpPr/>
          <p:nvPr/>
        </p:nvSpPr>
        <p:spPr>
          <a:xfrm>
            <a:off x="76199" y="933514"/>
            <a:ext cx="4459621" cy="2151003"/>
          </a:xfrm>
          <a:prstGeom prst="roundRect">
            <a:avLst>
              <a:gd name="adj" fmla="val 6206"/>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800" b="1" dirty="0" smtClean="0"/>
          </a:p>
        </p:txBody>
      </p:sp>
      <p:sp>
        <p:nvSpPr>
          <p:cNvPr id="21" name="TextBox 20"/>
          <p:cNvSpPr txBox="1"/>
          <p:nvPr/>
        </p:nvSpPr>
        <p:spPr>
          <a:xfrm>
            <a:off x="119463" y="930825"/>
            <a:ext cx="4364519" cy="2329099"/>
          </a:xfrm>
          <a:prstGeom prst="rect">
            <a:avLst/>
          </a:prstGeom>
          <a:noFill/>
        </p:spPr>
        <p:txBody>
          <a:bodyPr wrap="square" rtlCol="0">
            <a:spAutoFit/>
          </a:bodyPr>
          <a:lstStyle/>
          <a:p>
            <a:pPr>
              <a:lnSpc>
                <a:spcPct val="120000"/>
              </a:lnSpc>
            </a:pPr>
            <a:r>
              <a:rPr lang="en-US" sz="1800" b="1" dirty="0" smtClean="0">
                <a:solidFill>
                  <a:schemeClr val="bg1"/>
                </a:solidFill>
              </a:rPr>
              <a:t>2</a:t>
            </a:r>
            <a:r>
              <a:rPr lang="en-US" sz="1800" b="1" baseline="30000" dirty="0" smtClean="0">
                <a:solidFill>
                  <a:schemeClr val="bg1"/>
                </a:solidFill>
              </a:rPr>
              <a:t>nd</a:t>
            </a:r>
            <a:r>
              <a:rPr lang="en-US" sz="1800" b="1" dirty="0" smtClean="0">
                <a:solidFill>
                  <a:schemeClr val="bg1"/>
                </a:solidFill>
              </a:rPr>
              <a:t> Platform – Traditional Applications</a:t>
            </a:r>
            <a:endParaRPr lang="en-US" sz="1800" dirty="0">
              <a:solidFill>
                <a:schemeClr val="bg1"/>
              </a:solidFill>
            </a:endParaRPr>
          </a:p>
          <a:p>
            <a:pPr marL="171450" indent="-171450">
              <a:lnSpc>
                <a:spcPct val="120000"/>
              </a:lnSpc>
              <a:buFont typeface="Arial"/>
              <a:buChar char="•"/>
            </a:pPr>
            <a:r>
              <a:rPr lang="en-US" sz="1800" dirty="0" smtClean="0">
                <a:solidFill>
                  <a:schemeClr val="bg1"/>
                </a:solidFill>
              </a:rPr>
              <a:t>Structured </a:t>
            </a:r>
            <a:r>
              <a:rPr lang="en-US" sz="1800" dirty="0">
                <a:solidFill>
                  <a:schemeClr val="bg1"/>
                </a:solidFill>
              </a:rPr>
              <a:t>/ Tables / </a:t>
            </a:r>
            <a:r>
              <a:rPr lang="en-US" sz="1800" dirty="0" smtClean="0">
                <a:solidFill>
                  <a:schemeClr val="bg1"/>
                </a:solidFill>
              </a:rPr>
              <a:t>Consistent</a:t>
            </a:r>
            <a:endParaRPr lang="en-US" sz="1800" dirty="0">
              <a:solidFill>
                <a:schemeClr val="bg1"/>
              </a:solidFill>
            </a:endParaRPr>
          </a:p>
          <a:p>
            <a:pPr marL="171450" indent="-171450">
              <a:lnSpc>
                <a:spcPct val="120000"/>
              </a:lnSpc>
              <a:buFont typeface="Arial"/>
              <a:buChar char="•"/>
            </a:pPr>
            <a:r>
              <a:rPr lang="en-US" sz="1800" dirty="0">
                <a:solidFill>
                  <a:schemeClr val="bg1"/>
                </a:solidFill>
              </a:rPr>
              <a:t>Relational</a:t>
            </a:r>
          </a:p>
          <a:p>
            <a:pPr marL="171450" indent="-171450">
              <a:lnSpc>
                <a:spcPct val="120000"/>
              </a:lnSpc>
              <a:buFont typeface="Arial"/>
              <a:buChar char="•"/>
            </a:pPr>
            <a:r>
              <a:rPr lang="en-US" sz="1800" dirty="0">
                <a:solidFill>
                  <a:schemeClr val="bg1"/>
                </a:solidFill>
              </a:rPr>
              <a:t>Centralized</a:t>
            </a:r>
          </a:p>
          <a:p>
            <a:pPr marL="171450" indent="-171450">
              <a:lnSpc>
                <a:spcPct val="120000"/>
              </a:lnSpc>
              <a:buFont typeface="Arial"/>
              <a:buChar char="•"/>
            </a:pPr>
            <a:r>
              <a:rPr lang="en-US" sz="1800" dirty="0" smtClean="0">
                <a:solidFill>
                  <a:schemeClr val="bg1"/>
                </a:solidFill>
              </a:rPr>
              <a:t>Traditional Enterprise </a:t>
            </a:r>
            <a:r>
              <a:rPr lang="en-US" sz="1800" dirty="0">
                <a:solidFill>
                  <a:schemeClr val="bg1"/>
                </a:solidFill>
              </a:rPr>
              <a:t>Systems</a:t>
            </a:r>
          </a:p>
          <a:p>
            <a:pPr marL="171450" indent="-171450">
              <a:lnSpc>
                <a:spcPct val="120000"/>
              </a:lnSpc>
              <a:buFont typeface="Arial"/>
              <a:buChar char="•"/>
            </a:pPr>
            <a:r>
              <a:rPr lang="en-US" sz="1800" dirty="0" smtClean="0">
                <a:solidFill>
                  <a:schemeClr val="bg1"/>
                </a:solidFill>
              </a:rPr>
              <a:t>Licensed</a:t>
            </a:r>
            <a:endParaRPr lang="en-US" sz="1800" dirty="0">
              <a:solidFill>
                <a:schemeClr val="bg1"/>
              </a:solidFill>
            </a:endParaRPr>
          </a:p>
          <a:p>
            <a:pPr algn="ctr">
              <a:lnSpc>
                <a:spcPct val="120000"/>
              </a:lnSpc>
            </a:pPr>
            <a:endParaRPr lang="en-US" dirty="0" err="1" smtClean="0">
              <a:solidFill>
                <a:schemeClr val="bg1"/>
              </a:solidFill>
            </a:endParaRPr>
          </a:p>
        </p:txBody>
      </p:sp>
      <p:sp>
        <p:nvSpPr>
          <p:cNvPr id="22" name="Rounded Rectangle 21"/>
          <p:cNvSpPr/>
          <p:nvPr/>
        </p:nvSpPr>
        <p:spPr>
          <a:xfrm>
            <a:off x="4648137" y="933514"/>
            <a:ext cx="4366205" cy="1600200"/>
          </a:xfrm>
          <a:prstGeom prst="roundRect">
            <a:avLst>
              <a:gd name="adj" fmla="val 6206"/>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800" b="1" dirty="0" smtClean="0"/>
          </a:p>
        </p:txBody>
      </p:sp>
      <p:sp>
        <p:nvSpPr>
          <p:cNvPr id="23" name="TextBox 22"/>
          <p:cNvSpPr txBox="1"/>
          <p:nvPr/>
        </p:nvSpPr>
        <p:spPr>
          <a:xfrm>
            <a:off x="4682696" y="930824"/>
            <a:ext cx="4293911" cy="2409891"/>
          </a:xfrm>
          <a:prstGeom prst="rect">
            <a:avLst/>
          </a:prstGeom>
          <a:noFill/>
        </p:spPr>
        <p:txBody>
          <a:bodyPr wrap="square" rtlCol="0">
            <a:spAutoFit/>
          </a:bodyPr>
          <a:lstStyle/>
          <a:p>
            <a:pPr>
              <a:lnSpc>
                <a:spcPct val="120000"/>
              </a:lnSpc>
            </a:pPr>
            <a:r>
              <a:rPr lang="en-US" sz="1800" b="1" dirty="0" smtClean="0">
                <a:solidFill>
                  <a:schemeClr val="bg1"/>
                </a:solidFill>
              </a:rPr>
              <a:t>3</a:t>
            </a:r>
            <a:r>
              <a:rPr lang="en-US" sz="1800" b="1" baseline="30000" dirty="0" smtClean="0">
                <a:solidFill>
                  <a:schemeClr val="bg1"/>
                </a:solidFill>
              </a:rPr>
              <a:t>rd</a:t>
            </a:r>
            <a:r>
              <a:rPr lang="en-US" sz="1800" b="1" dirty="0" smtClean="0">
                <a:solidFill>
                  <a:schemeClr val="bg1"/>
                </a:solidFill>
              </a:rPr>
              <a:t> Platform – Web &amp; Mobile Apps</a:t>
            </a:r>
          </a:p>
          <a:p>
            <a:pPr marL="171450" indent="-171450">
              <a:lnSpc>
                <a:spcPct val="120000"/>
              </a:lnSpc>
              <a:buFont typeface="Arial"/>
              <a:buChar char="•"/>
            </a:pPr>
            <a:r>
              <a:rPr lang="en-US" sz="1800" dirty="0" smtClean="0">
                <a:solidFill>
                  <a:schemeClr val="bg1"/>
                </a:solidFill>
              </a:rPr>
              <a:t>Unstructured / Object / Variable</a:t>
            </a:r>
          </a:p>
          <a:p>
            <a:pPr marL="171450" indent="-171450">
              <a:lnSpc>
                <a:spcPct val="120000"/>
              </a:lnSpc>
              <a:buFont typeface="Arial"/>
              <a:buChar char="•"/>
            </a:pPr>
            <a:r>
              <a:rPr lang="en-US" sz="1800" dirty="0" err="1" smtClean="0">
                <a:solidFill>
                  <a:schemeClr val="bg1"/>
                </a:solidFill>
              </a:rPr>
              <a:t>NoSQL</a:t>
            </a:r>
            <a:endParaRPr lang="en-US" sz="1800" dirty="0">
              <a:solidFill>
                <a:schemeClr val="bg1"/>
              </a:solidFill>
            </a:endParaRPr>
          </a:p>
          <a:p>
            <a:pPr marL="171450" indent="-171450">
              <a:lnSpc>
                <a:spcPct val="120000"/>
              </a:lnSpc>
              <a:buFont typeface="Arial"/>
              <a:buChar char="•"/>
            </a:pPr>
            <a:r>
              <a:rPr lang="en-US" sz="1800" dirty="0" smtClean="0">
                <a:solidFill>
                  <a:schemeClr val="bg1"/>
                </a:solidFill>
              </a:rPr>
              <a:t>Distributed / Micro Services</a:t>
            </a:r>
            <a:endParaRPr lang="en-US" sz="1800" dirty="0">
              <a:solidFill>
                <a:schemeClr val="bg1"/>
              </a:solidFill>
            </a:endParaRPr>
          </a:p>
          <a:p>
            <a:pPr marL="171450" indent="-171450">
              <a:lnSpc>
                <a:spcPct val="120000"/>
              </a:lnSpc>
              <a:buFont typeface="Arial"/>
              <a:buChar char="•"/>
            </a:pPr>
            <a:r>
              <a:rPr lang="en-US" sz="1800" dirty="0">
                <a:solidFill>
                  <a:schemeClr val="bg1"/>
                </a:solidFill>
              </a:rPr>
              <a:t>Commodity Systems</a:t>
            </a:r>
          </a:p>
          <a:p>
            <a:pPr marL="171450" indent="-171450">
              <a:lnSpc>
                <a:spcPct val="120000"/>
              </a:lnSpc>
              <a:buFont typeface="Arial"/>
              <a:buChar char="•"/>
            </a:pPr>
            <a:r>
              <a:rPr lang="en-US" sz="1800" dirty="0">
                <a:solidFill>
                  <a:schemeClr val="bg1"/>
                </a:solidFill>
              </a:rPr>
              <a:t>Open-</a:t>
            </a:r>
            <a:r>
              <a:rPr lang="en-US" sz="1800" dirty="0" smtClean="0">
                <a:solidFill>
                  <a:schemeClr val="bg1"/>
                </a:solidFill>
              </a:rPr>
              <a:t>source</a:t>
            </a:r>
          </a:p>
          <a:p>
            <a:pPr algn="ctr">
              <a:lnSpc>
                <a:spcPct val="120000"/>
              </a:lnSpc>
            </a:pPr>
            <a:endParaRPr lang="en-US" dirty="0" err="1" smtClean="0">
              <a:solidFill>
                <a:schemeClr val="bg1"/>
              </a:solidFill>
            </a:endParaRPr>
          </a:p>
        </p:txBody>
      </p:sp>
      <p:pic>
        <p:nvPicPr>
          <p:cNvPr id="28" name="Picture 27"/>
          <p:cNvPicPr>
            <a:picLocks noChangeAspect="1"/>
          </p:cNvPicPr>
          <p:nvPr/>
        </p:nvPicPr>
        <p:blipFill>
          <a:blip r:embed="rId3"/>
          <a:stretch>
            <a:fillRect/>
          </a:stretch>
        </p:blipFill>
        <p:spPr>
          <a:xfrm>
            <a:off x="3473143" y="3819254"/>
            <a:ext cx="818157" cy="909555"/>
          </a:xfrm>
          <a:prstGeom prst="rect">
            <a:avLst/>
          </a:prstGeom>
        </p:spPr>
      </p:pic>
      <p:pic>
        <p:nvPicPr>
          <p:cNvPr id="29" name="Picture 28"/>
          <p:cNvPicPr>
            <a:picLocks noChangeAspect="1"/>
          </p:cNvPicPr>
          <p:nvPr/>
        </p:nvPicPr>
        <p:blipFill>
          <a:blip r:embed="rId4"/>
          <a:stretch>
            <a:fillRect/>
          </a:stretch>
        </p:blipFill>
        <p:spPr>
          <a:xfrm>
            <a:off x="305448" y="3140017"/>
            <a:ext cx="1966383" cy="406038"/>
          </a:xfrm>
          <a:prstGeom prst="rect">
            <a:avLst/>
          </a:prstGeom>
        </p:spPr>
      </p:pic>
      <p:pic>
        <p:nvPicPr>
          <p:cNvPr id="30" name="Picture 29"/>
          <p:cNvPicPr>
            <a:picLocks noChangeAspect="1"/>
          </p:cNvPicPr>
          <p:nvPr/>
        </p:nvPicPr>
        <p:blipFill>
          <a:blip r:embed="rId5"/>
          <a:stretch>
            <a:fillRect/>
          </a:stretch>
        </p:blipFill>
        <p:spPr>
          <a:xfrm>
            <a:off x="293747" y="3948313"/>
            <a:ext cx="863965" cy="701189"/>
          </a:xfrm>
          <a:prstGeom prst="rect">
            <a:avLst/>
          </a:prstGeom>
        </p:spPr>
      </p:pic>
      <p:pic>
        <p:nvPicPr>
          <p:cNvPr id="31" name="Picture 30"/>
          <p:cNvPicPr>
            <a:picLocks noChangeAspect="1"/>
          </p:cNvPicPr>
          <p:nvPr/>
        </p:nvPicPr>
        <p:blipFill>
          <a:blip r:embed="rId6"/>
          <a:stretch>
            <a:fillRect/>
          </a:stretch>
        </p:blipFill>
        <p:spPr>
          <a:xfrm>
            <a:off x="2951090" y="3218127"/>
            <a:ext cx="1044106" cy="540325"/>
          </a:xfrm>
          <a:prstGeom prst="rect">
            <a:avLst/>
          </a:prstGeom>
        </p:spPr>
      </p:pic>
      <p:pic>
        <p:nvPicPr>
          <p:cNvPr id="32" name="Picture 31"/>
          <p:cNvPicPr>
            <a:picLocks noChangeAspect="1"/>
          </p:cNvPicPr>
          <p:nvPr/>
        </p:nvPicPr>
        <p:blipFill>
          <a:blip r:embed="rId7"/>
          <a:stretch>
            <a:fillRect/>
          </a:stretch>
        </p:blipFill>
        <p:spPr>
          <a:xfrm>
            <a:off x="1710652" y="4172669"/>
            <a:ext cx="1206151" cy="371123"/>
          </a:xfrm>
          <a:prstGeom prst="rect">
            <a:avLst/>
          </a:prstGeom>
        </p:spPr>
      </p:pic>
      <p:pic>
        <p:nvPicPr>
          <p:cNvPr id="33" name="Picture 32"/>
          <p:cNvPicPr>
            <a:picLocks noChangeAspect="1"/>
          </p:cNvPicPr>
          <p:nvPr/>
        </p:nvPicPr>
        <p:blipFill>
          <a:blip r:embed="rId8"/>
          <a:stretch>
            <a:fillRect/>
          </a:stretch>
        </p:blipFill>
        <p:spPr>
          <a:xfrm>
            <a:off x="8190614" y="3140017"/>
            <a:ext cx="678750" cy="572971"/>
          </a:xfrm>
          <a:prstGeom prst="rect">
            <a:avLst/>
          </a:prstGeom>
        </p:spPr>
      </p:pic>
      <p:pic>
        <p:nvPicPr>
          <p:cNvPr id="34" name="Picture 33"/>
          <p:cNvPicPr>
            <a:picLocks noChangeAspect="1"/>
          </p:cNvPicPr>
          <p:nvPr/>
        </p:nvPicPr>
        <p:blipFill>
          <a:blip r:embed="rId9"/>
          <a:stretch>
            <a:fillRect/>
          </a:stretch>
        </p:blipFill>
        <p:spPr>
          <a:xfrm>
            <a:off x="4852128" y="3174567"/>
            <a:ext cx="1197889" cy="349384"/>
          </a:xfrm>
          <a:prstGeom prst="rect">
            <a:avLst/>
          </a:prstGeom>
        </p:spPr>
      </p:pic>
      <p:pic>
        <p:nvPicPr>
          <p:cNvPr id="35" name="Picture 34"/>
          <p:cNvPicPr>
            <a:picLocks noChangeAspect="1"/>
          </p:cNvPicPr>
          <p:nvPr/>
        </p:nvPicPr>
        <p:blipFill>
          <a:blip r:embed="rId10"/>
          <a:stretch>
            <a:fillRect/>
          </a:stretch>
        </p:blipFill>
        <p:spPr>
          <a:xfrm>
            <a:off x="4777311" y="4223366"/>
            <a:ext cx="1825076" cy="388237"/>
          </a:xfrm>
          <a:prstGeom prst="rect">
            <a:avLst/>
          </a:prstGeom>
        </p:spPr>
      </p:pic>
      <p:pic>
        <p:nvPicPr>
          <p:cNvPr id="36" name="Picture 35"/>
          <p:cNvPicPr>
            <a:picLocks noChangeAspect="1"/>
          </p:cNvPicPr>
          <p:nvPr/>
        </p:nvPicPr>
        <p:blipFill>
          <a:blip r:embed="rId11"/>
          <a:stretch>
            <a:fillRect/>
          </a:stretch>
        </p:blipFill>
        <p:spPr>
          <a:xfrm>
            <a:off x="7993193" y="4017868"/>
            <a:ext cx="731337" cy="664852"/>
          </a:xfrm>
          <a:prstGeom prst="rect">
            <a:avLst/>
          </a:prstGeom>
        </p:spPr>
      </p:pic>
      <p:sp>
        <p:nvSpPr>
          <p:cNvPr id="3" name="Rectangle 2"/>
          <p:cNvSpPr/>
          <p:nvPr/>
        </p:nvSpPr>
        <p:spPr>
          <a:xfrm>
            <a:off x="110621" y="1356726"/>
            <a:ext cx="4425200" cy="309513"/>
          </a:xfrm>
          <a:prstGeom prst="rect">
            <a:avLst/>
          </a:prstGeom>
          <a:solidFill>
            <a:schemeClr val="bg2">
              <a:lumMod val="20000"/>
              <a:lumOff val="80000"/>
              <a:alpha val="32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38" name="Rectangle 37"/>
          <p:cNvSpPr/>
          <p:nvPr/>
        </p:nvSpPr>
        <p:spPr>
          <a:xfrm>
            <a:off x="119463" y="1981734"/>
            <a:ext cx="4416358" cy="324586"/>
          </a:xfrm>
          <a:prstGeom prst="rect">
            <a:avLst/>
          </a:prstGeom>
          <a:solidFill>
            <a:schemeClr val="bg2">
              <a:lumMod val="20000"/>
              <a:lumOff val="80000"/>
              <a:alpha val="32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39" name="Rectangle 38"/>
          <p:cNvSpPr/>
          <p:nvPr/>
        </p:nvSpPr>
        <p:spPr>
          <a:xfrm>
            <a:off x="107413" y="2664854"/>
            <a:ext cx="4428408" cy="312026"/>
          </a:xfrm>
          <a:prstGeom prst="rect">
            <a:avLst/>
          </a:prstGeom>
          <a:solidFill>
            <a:schemeClr val="bg2">
              <a:lumMod val="20000"/>
              <a:lumOff val="80000"/>
              <a:alpha val="32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46" name="Title 2"/>
          <p:cNvSpPr>
            <a:spLocks noGrp="1"/>
          </p:cNvSpPr>
          <p:nvPr>
            <p:ph type="title"/>
          </p:nvPr>
        </p:nvSpPr>
        <p:spPr>
          <a:xfrm>
            <a:off x="291714" y="183685"/>
            <a:ext cx="8577650" cy="586650"/>
          </a:xfrm>
        </p:spPr>
        <p:txBody>
          <a:bodyPr/>
          <a:lstStyle/>
          <a:p>
            <a:pPr algn="ctr"/>
            <a:r>
              <a:rPr lang="en-US" dirty="0" smtClean="0">
                <a:solidFill>
                  <a:schemeClr val="tx1"/>
                </a:solidFill>
                <a:latin typeface="Avenir Black"/>
                <a:cs typeface="Avenir Black"/>
              </a:rPr>
              <a:t>OLD </a:t>
            </a:r>
            <a:r>
              <a:rPr lang="en-US" dirty="0" err="1" smtClean="0">
                <a:solidFill>
                  <a:schemeClr val="tx1"/>
                </a:solidFill>
                <a:latin typeface="Avenir Black"/>
                <a:cs typeface="Avenir Black"/>
              </a:rPr>
              <a:t>vs</a:t>
            </a:r>
            <a:r>
              <a:rPr lang="en-US" dirty="0" smtClean="0">
                <a:solidFill>
                  <a:schemeClr val="tx1"/>
                </a:solidFill>
                <a:latin typeface="Avenir Black"/>
                <a:cs typeface="Avenir Black"/>
              </a:rPr>
              <a:t> </a:t>
            </a:r>
            <a:r>
              <a:rPr lang="en-US" dirty="0" smtClean="0">
                <a:solidFill>
                  <a:srgbClr val="FF0000"/>
                </a:solidFill>
                <a:latin typeface="Avenir Black"/>
                <a:cs typeface="Avenir Black"/>
              </a:rPr>
              <a:t>NEW</a:t>
            </a:r>
            <a:endParaRPr lang="en-US" dirty="0">
              <a:solidFill>
                <a:schemeClr val="tx1"/>
              </a:solidFill>
              <a:latin typeface="Avenir Black"/>
              <a:cs typeface="Avenir Black"/>
            </a:endParaRPr>
          </a:p>
        </p:txBody>
      </p:sp>
      <p:pic>
        <p:nvPicPr>
          <p:cNvPr id="6" name="Picture 5"/>
          <p:cNvPicPr>
            <a:picLocks noChangeAspect="1"/>
          </p:cNvPicPr>
          <p:nvPr/>
        </p:nvPicPr>
        <p:blipFill>
          <a:blip r:embed="rId12"/>
          <a:stretch>
            <a:fillRect/>
          </a:stretch>
        </p:blipFill>
        <p:spPr>
          <a:xfrm>
            <a:off x="1288640" y="3599407"/>
            <a:ext cx="844023" cy="416385"/>
          </a:xfrm>
          <a:prstGeom prst="rect">
            <a:avLst/>
          </a:prstGeom>
        </p:spPr>
      </p:pic>
      <p:pic>
        <p:nvPicPr>
          <p:cNvPr id="7" name="Picture 6"/>
          <p:cNvPicPr>
            <a:picLocks noChangeAspect="1"/>
          </p:cNvPicPr>
          <p:nvPr/>
        </p:nvPicPr>
        <p:blipFill>
          <a:blip r:embed="rId13"/>
          <a:stretch>
            <a:fillRect/>
          </a:stretch>
        </p:blipFill>
        <p:spPr>
          <a:xfrm>
            <a:off x="2271831" y="3218127"/>
            <a:ext cx="451322" cy="839571"/>
          </a:xfrm>
          <a:prstGeom prst="rect">
            <a:avLst/>
          </a:prstGeom>
        </p:spPr>
      </p:pic>
      <p:pic>
        <p:nvPicPr>
          <p:cNvPr id="8" name="Picture 7"/>
          <p:cNvPicPr>
            <a:picLocks noChangeAspect="1"/>
          </p:cNvPicPr>
          <p:nvPr/>
        </p:nvPicPr>
        <p:blipFill>
          <a:blip r:embed="rId14"/>
          <a:stretch>
            <a:fillRect/>
          </a:stretch>
        </p:blipFill>
        <p:spPr>
          <a:xfrm>
            <a:off x="7381061" y="3144979"/>
            <a:ext cx="639285" cy="760668"/>
          </a:xfrm>
          <a:prstGeom prst="rect">
            <a:avLst/>
          </a:prstGeom>
        </p:spPr>
      </p:pic>
      <p:pic>
        <p:nvPicPr>
          <p:cNvPr id="9" name="Picture 8"/>
          <p:cNvPicPr>
            <a:picLocks noChangeAspect="1"/>
          </p:cNvPicPr>
          <p:nvPr/>
        </p:nvPicPr>
        <p:blipFill>
          <a:blip r:embed="rId15"/>
          <a:stretch>
            <a:fillRect/>
          </a:stretch>
        </p:blipFill>
        <p:spPr>
          <a:xfrm>
            <a:off x="7269249" y="3894117"/>
            <a:ext cx="723943" cy="723943"/>
          </a:xfrm>
          <a:prstGeom prst="rect">
            <a:avLst/>
          </a:prstGeom>
        </p:spPr>
      </p:pic>
      <p:pic>
        <p:nvPicPr>
          <p:cNvPr id="10" name="Picture 9"/>
          <p:cNvPicPr>
            <a:picLocks noChangeAspect="1"/>
          </p:cNvPicPr>
          <p:nvPr/>
        </p:nvPicPr>
        <p:blipFill>
          <a:blip r:embed="rId16"/>
          <a:stretch>
            <a:fillRect/>
          </a:stretch>
        </p:blipFill>
        <p:spPr>
          <a:xfrm>
            <a:off x="6088143" y="3188857"/>
            <a:ext cx="1067665" cy="716789"/>
          </a:xfrm>
          <a:prstGeom prst="rect">
            <a:avLst/>
          </a:prstGeom>
        </p:spPr>
      </p:pic>
      <p:pic>
        <p:nvPicPr>
          <p:cNvPr id="11" name="Picture 10"/>
          <p:cNvPicPr>
            <a:picLocks noChangeAspect="1"/>
          </p:cNvPicPr>
          <p:nvPr/>
        </p:nvPicPr>
        <p:blipFill>
          <a:blip r:embed="rId17"/>
          <a:stretch>
            <a:fillRect/>
          </a:stretch>
        </p:blipFill>
        <p:spPr>
          <a:xfrm>
            <a:off x="5416135" y="3504545"/>
            <a:ext cx="802204" cy="802204"/>
          </a:xfrm>
          <a:prstGeom prst="rect">
            <a:avLst/>
          </a:prstGeom>
        </p:spPr>
      </p:pic>
      <p:pic>
        <p:nvPicPr>
          <p:cNvPr id="12" name="Picture 11"/>
          <p:cNvPicPr>
            <a:picLocks noChangeAspect="1"/>
          </p:cNvPicPr>
          <p:nvPr/>
        </p:nvPicPr>
        <p:blipFill>
          <a:blip r:embed="rId18"/>
          <a:stretch>
            <a:fillRect/>
          </a:stretch>
        </p:blipFill>
        <p:spPr>
          <a:xfrm>
            <a:off x="6602387" y="3947149"/>
            <a:ext cx="656244" cy="656244"/>
          </a:xfrm>
          <a:prstGeom prst="rect">
            <a:avLst/>
          </a:prstGeom>
        </p:spPr>
      </p:pic>
      <p:sp>
        <p:nvSpPr>
          <p:cNvPr id="37" name="Rectangle 36"/>
          <p:cNvSpPr/>
          <p:nvPr/>
        </p:nvSpPr>
        <p:spPr>
          <a:xfrm>
            <a:off x="4648137" y="2676063"/>
            <a:ext cx="4366205" cy="312026"/>
          </a:xfrm>
          <a:prstGeom prst="rect">
            <a:avLst/>
          </a:prstGeom>
          <a:solidFill>
            <a:schemeClr val="bg2">
              <a:lumMod val="20000"/>
              <a:lumOff val="80000"/>
              <a:alpha val="32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40" name="Rectangle 39"/>
          <p:cNvSpPr/>
          <p:nvPr/>
        </p:nvSpPr>
        <p:spPr>
          <a:xfrm>
            <a:off x="4637038" y="1981734"/>
            <a:ext cx="4377303" cy="312026"/>
          </a:xfrm>
          <a:prstGeom prst="rect">
            <a:avLst/>
          </a:prstGeom>
          <a:solidFill>
            <a:schemeClr val="bg2">
              <a:lumMod val="20000"/>
              <a:lumOff val="80000"/>
              <a:alpha val="32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41" name="Rectangle 40"/>
          <p:cNvSpPr/>
          <p:nvPr/>
        </p:nvSpPr>
        <p:spPr>
          <a:xfrm>
            <a:off x="4637038" y="1354213"/>
            <a:ext cx="4377304" cy="312026"/>
          </a:xfrm>
          <a:prstGeom prst="rect">
            <a:avLst/>
          </a:prstGeom>
          <a:solidFill>
            <a:schemeClr val="bg2">
              <a:lumMod val="20000"/>
              <a:lumOff val="80000"/>
              <a:alpha val="32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276213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p:cNvSpPr/>
          <p:nvPr/>
        </p:nvSpPr>
        <p:spPr>
          <a:xfrm>
            <a:off x="3301999" y="2953926"/>
            <a:ext cx="3029185" cy="18062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p>
        </p:txBody>
      </p:sp>
      <p:sp>
        <p:nvSpPr>
          <p:cNvPr id="51" name="Rectangle 50"/>
          <p:cNvSpPr/>
          <p:nvPr/>
        </p:nvSpPr>
        <p:spPr>
          <a:xfrm>
            <a:off x="353722" y="2953926"/>
            <a:ext cx="2835388" cy="18062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p>
        </p:txBody>
      </p:sp>
      <p:sp>
        <p:nvSpPr>
          <p:cNvPr id="50" name="Rectangle 49"/>
          <p:cNvSpPr/>
          <p:nvPr/>
        </p:nvSpPr>
        <p:spPr>
          <a:xfrm>
            <a:off x="353721" y="1023135"/>
            <a:ext cx="2835389" cy="18179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p>
        </p:txBody>
      </p:sp>
      <p:sp>
        <p:nvSpPr>
          <p:cNvPr id="49" name="Rectangle 48"/>
          <p:cNvSpPr/>
          <p:nvPr/>
        </p:nvSpPr>
        <p:spPr>
          <a:xfrm>
            <a:off x="3302000" y="1023136"/>
            <a:ext cx="3029185" cy="1817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p>
        </p:txBody>
      </p:sp>
      <p:sp>
        <p:nvSpPr>
          <p:cNvPr id="6" name="Rectangle 5"/>
          <p:cNvSpPr/>
          <p:nvPr/>
        </p:nvSpPr>
        <p:spPr>
          <a:xfrm>
            <a:off x="6445391" y="1007722"/>
            <a:ext cx="2482239" cy="18333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p>
        </p:txBody>
      </p:sp>
      <p:pic>
        <p:nvPicPr>
          <p:cNvPr id="17" name="Picture 16"/>
          <p:cNvPicPr>
            <a:picLocks noChangeAspect="1"/>
          </p:cNvPicPr>
          <p:nvPr/>
        </p:nvPicPr>
        <p:blipFill>
          <a:blip r:embed="rId3"/>
          <a:stretch>
            <a:fillRect/>
          </a:stretch>
        </p:blipFill>
        <p:spPr>
          <a:xfrm>
            <a:off x="1025407" y="1308964"/>
            <a:ext cx="1397028" cy="1397028"/>
          </a:xfrm>
          <a:prstGeom prst="rect">
            <a:avLst/>
          </a:prstGeom>
        </p:spPr>
      </p:pic>
      <p:sp>
        <p:nvSpPr>
          <p:cNvPr id="18" name="TextBox 17"/>
          <p:cNvSpPr txBox="1"/>
          <p:nvPr/>
        </p:nvSpPr>
        <p:spPr bwMode="auto">
          <a:xfrm>
            <a:off x="510800" y="2588433"/>
            <a:ext cx="2426757" cy="19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1400" dirty="0" smtClean="0">
                <a:latin typeface="Avenir Black"/>
                <a:cs typeface="Avenir Black"/>
              </a:rPr>
              <a:t>$3.2B Acquisition by Google</a:t>
            </a:r>
          </a:p>
        </p:txBody>
      </p:sp>
      <p:grpSp>
        <p:nvGrpSpPr>
          <p:cNvPr id="19" name="Group 18"/>
          <p:cNvGrpSpPr/>
          <p:nvPr/>
        </p:nvGrpSpPr>
        <p:grpSpPr>
          <a:xfrm>
            <a:off x="4916510" y="1112840"/>
            <a:ext cx="874205" cy="1424192"/>
            <a:chOff x="1003545" y="-237714"/>
            <a:chExt cx="2277002" cy="3372885"/>
          </a:xfrm>
        </p:grpSpPr>
        <p:pic>
          <p:nvPicPr>
            <p:cNvPr id="20" name="Picture 19"/>
            <p:cNvPicPr>
              <a:picLocks noChangeAspect="1"/>
            </p:cNvPicPr>
            <p:nvPr/>
          </p:nvPicPr>
          <p:blipFill>
            <a:blip r:embed="rId4">
              <a:clrChange>
                <a:clrFrom>
                  <a:srgbClr val="FFFFFF"/>
                </a:clrFrom>
                <a:clrTo>
                  <a:srgbClr val="FFFFFF">
                    <a:alpha val="0"/>
                  </a:srgbClr>
                </a:clrTo>
              </a:clrChange>
            </a:blip>
            <a:stretch>
              <a:fillRect/>
            </a:stretch>
          </p:blipFill>
          <p:spPr>
            <a:xfrm>
              <a:off x="1003545" y="-237714"/>
              <a:ext cx="2277002" cy="3372885"/>
            </a:xfrm>
            <a:prstGeom prst="rect">
              <a:avLst/>
            </a:prstGeom>
          </p:spPr>
        </p:pic>
        <p:pic>
          <p:nvPicPr>
            <p:cNvPr id="21" name="Picture 20"/>
            <p:cNvPicPr>
              <a:picLocks/>
            </p:cNvPicPr>
            <p:nvPr/>
          </p:nvPicPr>
          <p:blipFill rotWithShape="1">
            <a:blip r:embed="rId5"/>
            <a:srcRect l="52165" r="1472" b="570"/>
            <a:stretch/>
          </p:blipFill>
          <p:spPr>
            <a:xfrm>
              <a:off x="1571921" y="524005"/>
              <a:ext cx="1149839" cy="1835040"/>
            </a:xfrm>
            <a:prstGeom prst="rect">
              <a:avLst/>
            </a:prstGeom>
          </p:spPr>
        </p:pic>
      </p:grpSp>
      <p:pic>
        <p:nvPicPr>
          <p:cNvPr id="22" name="Picture 21"/>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8762" b="70286" l="29832" r="68768">
                        <a14:foregroundMark x1="52661" y1="64952" x2="52661" y2="64952"/>
                      </a14:backgroundRemoval>
                    </a14:imgEffect>
                  </a14:imgLayer>
                </a14:imgProps>
              </a:ext>
            </a:extLst>
          </a:blip>
          <a:srcRect l="29820" t="8288" r="30443" b="28858"/>
          <a:stretch/>
        </p:blipFill>
        <p:spPr>
          <a:xfrm>
            <a:off x="3468266" y="1421965"/>
            <a:ext cx="958770" cy="1115067"/>
          </a:xfrm>
          <a:prstGeom prst="rect">
            <a:avLst/>
          </a:prstGeom>
        </p:spPr>
      </p:pic>
      <p:pic>
        <p:nvPicPr>
          <p:cNvPr id="23" name="Picture 22"/>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0" r="100000">
                        <a14:foregroundMark x1="92938" y1="75500" x2="92938" y2="75500"/>
                        <a14:foregroundMark x1="21688" y1="43917" x2="21688" y2="43917"/>
                        <a14:foregroundMark x1="24313" y1="42167" x2="24313" y2="42167"/>
                        <a14:foregroundMark x1="28313" y1="41000" x2="28313" y2="41000"/>
                      </a14:backgroundRemoval>
                    </a14:imgEffect>
                  </a14:imgLayer>
                </a14:imgProps>
              </a:ext>
            </a:extLst>
          </a:blip>
          <a:srcRect t="32319" b="12880"/>
          <a:stretch/>
        </p:blipFill>
        <p:spPr>
          <a:xfrm>
            <a:off x="3955313" y="1826768"/>
            <a:ext cx="1849674" cy="760239"/>
          </a:xfrm>
          <a:prstGeom prst="rect">
            <a:avLst/>
          </a:prstGeom>
        </p:spPr>
      </p:pic>
      <p:sp>
        <p:nvSpPr>
          <p:cNvPr id="24" name="TextBox 23"/>
          <p:cNvSpPr txBox="1"/>
          <p:nvPr/>
        </p:nvSpPr>
        <p:spPr bwMode="auto">
          <a:xfrm>
            <a:off x="4147280" y="1023136"/>
            <a:ext cx="129522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1800" dirty="0" smtClean="0">
                <a:latin typeface="Avenir Black"/>
                <a:cs typeface="Avenir Black"/>
              </a:rPr>
              <a:t>Automotive</a:t>
            </a:r>
          </a:p>
        </p:txBody>
      </p:sp>
      <p:pic>
        <p:nvPicPr>
          <p:cNvPr id="25" name="Picture 24"/>
          <p:cNvPicPr>
            <a:picLocks noChangeAspect="1"/>
          </p:cNvPicPr>
          <p:nvPr/>
        </p:nvPicPr>
        <p:blipFill>
          <a:blip r:embed="rId10"/>
          <a:stretch>
            <a:fillRect/>
          </a:stretch>
        </p:blipFill>
        <p:spPr>
          <a:xfrm>
            <a:off x="7002222" y="1275895"/>
            <a:ext cx="1392942" cy="1334360"/>
          </a:xfrm>
          <a:prstGeom prst="rect">
            <a:avLst/>
          </a:prstGeom>
        </p:spPr>
      </p:pic>
      <p:sp>
        <p:nvSpPr>
          <p:cNvPr id="27" name="TextBox 26"/>
          <p:cNvSpPr txBox="1"/>
          <p:nvPr/>
        </p:nvSpPr>
        <p:spPr bwMode="auto">
          <a:xfrm>
            <a:off x="772500" y="1036234"/>
            <a:ext cx="200798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1800" dirty="0" smtClean="0">
                <a:latin typeface="Avenir Black"/>
                <a:cs typeface="Avenir Black"/>
              </a:rPr>
              <a:t>Home Automation</a:t>
            </a:r>
          </a:p>
        </p:txBody>
      </p:sp>
      <p:sp>
        <p:nvSpPr>
          <p:cNvPr id="28" name="TextBox 27"/>
          <p:cNvSpPr txBox="1"/>
          <p:nvPr/>
        </p:nvSpPr>
        <p:spPr bwMode="auto">
          <a:xfrm>
            <a:off x="4147280" y="2588433"/>
            <a:ext cx="1279716" cy="19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1400" dirty="0" smtClean="0">
                <a:latin typeface="Avenir Black"/>
                <a:cs typeface="Avenir Black"/>
              </a:rPr>
              <a:t>$26B Valuation</a:t>
            </a:r>
          </a:p>
        </p:txBody>
      </p:sp>
      <p:sp>
        <p:nvSpPr>
          <p:cNvPr id="29" name="TextBox 28"/>
          <p:cNvSpPr txBox="1"/>
          <p:nvPr/>
        </p:nvSpPr>
        <p:spPr bwMode="auto">
          <a:xfrm>
            <a:off x="6852260" y="1029114"/>
            <a:ext cx="159387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1800" dirty="0" smtClean="0">
                <a:latin typeface="Avenir Black"/>
                <a:cs typeface="Avenir Black"/>
              </a:rPr>
              <a:t>Transportation</a:t>
            </a:r>
          </a:p>
        </p:txBody>
      </p:sp>
      <p:sp>
        <p:nvSpPr>
          <p:cNvPr id="30" name="TextBox 29"/>
          <p:cNvSpPr txBox="1"/>
          <p:nvPr/>
        </p:nvSpPr>
        <p:spPr bwMode="auto">
          <a:xfrm>
            <a:off x="6941143" y="2587007"/>
            <a:ext cx="1439141" cy="19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1400" dirty="0" smtClean="0">
                <a:latin typeface="Avenir Black"/>
                <a:cs typeface="Avenir Black"/>
              </a:rPr>
              <a:t>$19.5B Valuation</a:t>
            </a:r>
          </a:p>
        </p:txBody>
      </p:sp>
      <p:pic>
        <p:nvPicPr>
          <p:cNvPr id="33" name="Picture 32"/>
          <p:cNvPicPr>
            <a:picLocks noChangeAspect="1"/>
          </p:cNvPicPr>
          <p:nvPr/>
        </p:nvPicPr>
        <p:blipFill>
          <a:blip r:embed="rId11"/>
          <a:stretch>
            <a:fillRect/>
          </a:stretch>
        </p:blipFill>
        <p:spPr>
          <a:xfrm>
            <a:off x="1779451" y="230352"/>
            <a:ext cx="417173" cy="417173"/>
          </a:xfrm>
          <a:prstGeom prst="rect">
            <a:avLst/>
          </a:prstGeom>
        </p:spPr>
      </p:pic>
      <p:pic>
        <p:nvPicPr>
          <p:cNvPr id="34" name="Picture 33"/>
          <p:cNvPicPr>
            <a:picLocks noChangeAspect="1"/>
          </p:cNvPicPr>
          <p:nvPr/>
        </p:nvPicPr>
        <p:blipFill>
          <a:blip r:embed="rId11"/>
          <a:stretch>
            <a:fillRect/>
          </a:stretch>
        </p:blipFill>
        <p:spPr>
          <a:xfrm>
            <a:off x="2653204" y="230352"/>
            <a:ext cx="417173" cy="417173"/>
          </a:xfrm>
          <a:prstGeom prst="rect">
            <a:avLst/>
          </a:prstGeom>
        </p:spPr>
      </p:pic>
      <p:pic>
        <p:nvPicPr>
          <p:cNvPr id="35" name="Picture 34"/>
          <p:cNvPicPr>
            <a:picLocks noChangeAspect="1"/>
          </p:cNvPicPr>
          <p:nvPr/>
        </p:nvPicPr>
        <p:blipFill>
          <a:blip r:embed="rId11"/>
          <a:stretch>
            <a:fillRect/>
          </a:stretch>
        </p:blipFill>
        <p:spPr>
          <a:xfrm>
            <a:off x="3450838" y="230352"/>
            <a:ext cx="417173" cy="417173"/>
          </a:xfrm>
          <a:prstGeom prst="rect">
            <a:avLst/>
          </a:prstGeom>
        </p:spPr>
      </p:pic>
      <p:pic>
        <p:nvPicPr>
          <p:cNvPr id="36" name="Picture 35"/>
          <p:cNvPicPr>
            <a:picLocks noChangeAspect="1"/>
          </p:cNvPicPr>
          <p:nvPr/>
        </p:nvPicPr>
        <p:blipFill>
          <a:blip r:embed="rId11"/>
          <a:stretch>
            <a:fillRect/>
          </a:stretch>
        </p:blipFill>
        <p:spPr>
          <a:xfrm>
            <a:off x="4324591" y="230352"/>
            <a:ext cx="417173" cy="417173"/>
          </a:xfrm>
          <a:prstGeom prst="rect">
            <a:avLst/>
          </a:prstGeom>
        </p:spPr>
      </p:pic>
      <p:pic>
        <p:nvPicPr>
          <p:cNvPr id="37" name="Picture 36"/>
          <p:cNvPicPr>
            <a:picLocks noChangeAspect="1"/>
          </p:cNvPicPr>
          <p:nvPr/>
        </p:nvPicPr>
        <p:blipFill>
          <a:blip r:embed="rId11"/>
          <a:stretch>
            <a:fillRect/>
          </a:stretch>
        </p:blipFill>
        <p:spPr>
          <a:xfrm>
            <a:off x="5154465" y="230352"/>
            <a:ext cx="417173" cy="417173"/>
          </a:xfrm>
          <a:prstGeom prst="rect">
            <a:avLst/>
          </a:prstGeom>
        </p:spPr>
      </p:pic>
      <p:pic>
        <p:nvPicPr>
          <p:cNvPr id="38" name="Picture 37"/>
          <p:cNvPicPr>
            <a:picLocks noChangeAspect="1"/>
          </p:cNvPicPr>
          <p:nvPr/>
        </p:nvPicPr>
        <p:blipFill>
          <a:blip r:embed="rId11"/>
          <a:stretch>
            <a:fillRect/>
          </a:stretch>
        </p:blipFill>
        <p:spPr>
          <a:xfrm>
            <a:off x="6028218" y="230352"/>
            <a:ext cx="417173" cy="417173"/>
          </a:xfrm>
          <a:prstGeom prst="rect">
            <a:avLst/>
          </a:prstGeom>
        </p:spPr>
      </p:pic>
      <p:pic>
        <p:nvPicPr>
          <p:cNvPr id="39" name="Picture 38"/>
          <p:cNvPicPr>
            <a:picLocks noChangeAspect="1"/>
          </p:cNvPicPr>
          <p:nvPr/>
        </p:nvPicPr>
        <p:blipFill>
          <a:blip r:embed="rId11"/>
          <a:stretch>
            <a:fillRect/>
          </a:stretch>
        </p:blipFill>
        <p:spPr>
          <a:xfrm>
            <a:off x="6825852" y="230352"/>
            <a:ext cx="417173" cy="417173"/>
          </a:xfrm>
          <a:prstGeom prst="rect">
            <a:avLst/>
          </a:prstGeom>
        </p:spPr>
      </p:pic>
      <p:pic>
        <p:nvPicPr>
          <p:cNvPr id="40" name="Picture 39"/>
          <p:cNvPicPr>
            <a:picLocks noChangeAspect="1"/>
          </p:cNvPicPr>
          <p:nvPr/>
        </p:nvPicPr>
        <p:blipFill>
          <a:blip r:embed="rId11"/>
          <a:stretch>
            <a:fillRect/>
          </a:stretch>
        </p:blipFill>
        <p:spPr>
          <a:xfrm>
            <a:off x="7699605" y="230352"/>
            <a:ext cx="417173" cy="417173"/>
          </a:xfrm>
          <a:prstGeom prst="rect">
            <a:avLst/>
          </a:prstGeom>
        </p:spPr>
      </p:pic>
      <p:pic>
        <p:nvPicPr>
          <p:cNvPr id="31" name="Picture 30"/>
          <p:cNvPicPr>
            <a:picLocks noChangeAspect="1"/>
          </p:cNvPicPr>
          <p:nvPr/>
        </p:nvPicPr>
        <p:blipFill>
          <a:blip r:embed="rId12"/>
          <a:stretch>
            <a:fillRect/>
          </a:stretch>
        </p:blipFill>
        <p:spPr>
          <a:xfrm>
            <a:off x="510800" y="0"/>
            <a:ext cx="835318" cy="835318"/>
          </a:xfrm>
          <a:prstGeom prst="rect">
            <a:avLst/>
          </a:prstGeom>
        </p:spPr>
      </p:pic>
      <p:sp>
        <p:nvSpPr>
          <p:cNvPr id="41" name="TextBox 40"/>
          <p:cNvSpPr txBox="1"/>
          <p:nvPr/>
        </p:nvSpPr>
        <p:spPr bwMode="auto">
          <a:xfrm rot="20237613">
            <a:off x="1385103" y="299795"/>
            <a:ext cx="6801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2400" dirty="0" smtClean="0">
                <a:latin typeface="Chalkboard"/>
                <a:cs typeface="Chalkboard"/>
              </a:rPr>
              <a:t>NOM</a:t>
            </a:r>
          </a:p>
        </p:txBody>
      </p:sp>
      <p:sp>
        <p:nvSpPr>
          <p:cNvPr id="42" name="TextBox 41"/>
          <p:cNvSpPr txBox="1"/>
          <p:nvPr/>
        </p:nvSpPr>
        <p:spPr bwMode="auto">
          <a:xfrm rot="20237613">
            <a:off x="2384710" y="349791"/>
            <a:ext cx="6801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2400" dirty="0" smtClean="0">
                <a:latin typeface="Chalkboard"/>
                <a:cs typeface="Chalkboard"/>
              </a:rPr>
              <a:t>NOM</a:t>
            </a:r>
          </a:p>
        </p:txBody>
      </p:sp>
      <p:sp>
        <p:nvSpPr>
          <p:cNvPr id="43" name="TextBox 42"/>
          <p:cNvSpPr txBox="1"/>
          <p:nvPr/>
        </p:nvSpPr>
        <p:spPr bwMode="auto">
          <a:xfrm rot="20237613">
            <a:off x="3428135" y="348505"/>
            <a:ext cx="6801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2400" dirty="0" smtClean="0">
                <a:latin typeface="Chalkboard"/>
                <a:cs typeface="Chalkboard"/>
              </a:rPr>
              <a:t>NOM</a:t>
            </a:r>
          </a:p>
        </p:txBody>
      </p:sp>
      <p:sp>
        <p:nvSpPr>
          <p:cNvPr id="44" name="TextBox 43"/>
          <p:cNvSpPr txBox="1"/>
          <p:nvPr/>
        </p:nvSpPr>
        <p:spPr bwMode="auto">
          <a:xfrm rot="20237613">
            <a:off x="4771419" y="348505"/>
            <a:ext cx="6801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2400" dirty="0" smtClean="0">
                <a:latin typeface="Chalkboard"/>
                <a:cs typeface="Chalkboard"/>
              </a:rPr>
              <a:t>NOM</a:t>
            </a:r>
          </a:p>
        </p:txBody>
      </p:sp>
      <p:sp>
        <p:nvSpPr>
          <p:cNvPr id="45" name="TextBox 44"/>
          <p:cNvSpPr txBox="1"/>
          <p:nvPr/>
        </p:nvSpPr>
        <p:spPr bwMode="auto">
          <a:xfrm rot="20237613">
            <a:off x="5829700" y="375183"/>
            <a:ext cx="6801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2400" dirty="0" smtClean="0">
                <a:latin typeface="Chalkboard"/>
                <a:cs typeface="Chalkboard"/>
              </a:rPr>
              <a:t>NOM</a:t>
            </a:r>
          </a:p>
        </p:txBody>
      </p:sp>
      <p:pic>
        <p:nvPicPr>
          <p:cNvPr id="3" name="Picture 2" descr="square.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02676" y="3211669"/>
            <a:ext cx="867177" cy="1324204"/>
          </a:xfrm>
          <a:prstGeom prst="rect">
            <a:avLst/>
          </a:prstGeom>
        </p:spPr>
      </p:pic>
      <p:sp>
        <p:nvSpPr>
          <p:cNvPr id="32" name="TextBox 31"/>
          <p:cNvSpPr txBox="1"/>
          <p:nvPr/>
        </p:nvSpPr>
        <p:spPr bwMode="auto">
          <a:xfrm>
            <a:off x="1012868" y="4535873"/>
            <a:ext cx="1332857" cy="19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1400" dirty="0" smtClean="0">
                <a:latin typeface="Avenir Black"/>
                <a:cs typeface="Avenir Black"/>
              </a:rPr>
              <a:t>$3.2B Valuation</a:t>
            </a:r>
          </a:p>
        </p:txBody>
      </p:sp>
      <p:sp>
        <p:nvSpPr>
          <p:cNvPr id="46" name="TextBox 45"/>
          <p:cNvSpPr txBox="1"/>
          <p:nvPr/>
        </p:nvSpPr>
        <p:spPr bwMode="auto">
          <a:xfrm>
            <a:off x="814828" y="2957753"/>
            <a:ext cx="191077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1800" dirty="0" smtClean="0">
                <a:latin typeface="Avenir Black"/>
                <a:cs typeface="Avenir Black"/>
              </a:rPr>
              <a:t>Financial Services</a:t>
            </a:r>
          </a:p>
        </p:txBody>
      </p:sp>
      <p:pic>
        <p:nvPicPr>
          <p:cNvPr id="5" name="Picture 4"/>
          <p:cNvPicPr>
            <a:picLocks noChangeAspect="1"/>
          </p:cNvPicPr>
          <p:nvPr/>
        </p:nvPicPr>
        <p:blipFill>
          <a:blip r:embed="rId14"/>
          <a:stretch>
            <a:fillRect/>
          </a:stretch>
        </p:blipFill>
        <p:spPr>
          <a:xfrm>
            <a:off x="3745566" y="3224903"/>
            <a:ext cx="2330612" cy="1310969"/>
          </a:xfrm>
          <a:prstGeom prst="rect">
            <a:avLst/>
          </a:prstGeom>
        </p:spPr>
      </p:pic>
      <p:sp>
        <p:nvSpPr>
          <p:cNvPr id="47" name="TextBox 46"/>
          <p:cNvSpPr txBox="1"/>
          <p:nvPr/>
        </p:nvSpPr>
        <p:spPr bwMode="auto">
          <a:xfrm>
            <a:off x="3979971" y="2970988"/>
            <a:ext cx="157735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1800" dirty="0" smtClean="0">
                <a:latin typeface="Avenir Black"/>
                <a:cs typeface="Avenir Black"/>
              </a:rPr>
              <a:t>Entertainment</a:t>
            </a:r>
          </a:p>
        </p:txBody>
      </p:sp>
      <p:sp>
        <p:nvSpPr>
          <p:cNvPr id="48" name="TextBox 47"/>
          <p:cNvSpPr txBox="1"/>
          <p:nvPr/>
        </p:nvSpPr>
        <p:spPr bwMode="auto">
          <a:xfrm>
            <a:off x="4324591" y="4535872"/>
            <a:ext cx="1279716" cy="19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1400" dirty="0" smtClean="0">
                <a:latin typeface="Avenir Black"/>
                <a:cs typeface="Avenir Black"/>
              </a:rPr>
              <a:t>$20B Valuation</a:t>
            </a:r>
          </a:p>
        </p:txBody>
      </p:sp>
      <p:sp>
        <p:nvSpPr>
          <p:cNvPr id="53" name="Rectangle 52"/>
          <p:cNvSpPr/>
          <p:nvPr/>
        </p:nvSpPr>
        <p:spPr>
          <a:xfrm>
            <a:off x="6445390" y="2953926"/>
            <a:ext cx="2482239" cy="18062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smtClean="0"/>
          </a:p>
        </p:txBody>
      </p:sp>
      <p:pic>
        <p:nvPicPr>
          <p:cNvPr id="7" name="Picture 6"/>
          <p:cNvPicPr>
            <a:picLocks noChangeAspect="1"/>
          </p:cNvPicPr>
          <p:nvPr/>
        </p:nvPicPr>
        <p:blipFill>
          <a:blip r:embed="rId15"/>
          <a:stretch>
            <a:fillRect/>
          </a:stretch>
        </p:blipFill>
        <p:spPr>
          <a:xfrm>
            <a:off x="6505865" y="3302000"/>
            <a:ext cx="2365329" cy="923957"/>
          </a:xfrm>
          <a:prstGeom prst="rect">
            <a:avLst/>
          </a:prstGeom>
        </p:spPr>
      </p:pic>
      <p:sp>
        <p:nvSpPr>
          <p:cNvPr id="54" name="TextBox 53"/>
          <p:cNvSpPr txBox="1"/>
          <p:nvPr/>
        </p:nvSpPr>
        <p:spPr bwMode="auto">
          <a:xfrm>
            <a:off x="7187650" y="2970988"/>
            <a:ext cx="119263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1800" dirty="0" smtClean="0">
                <a:latin typeface="Avenir Black"/>
                <a:cs typeface="Avenir Black"/>
              </a:rPr>
              <a:t>Hospitality</a:t>
            </a:r>
          </a:p>
        </p:txBody>
      </p:sp>
      <p:sp>
        <p:nvSpPr>
          <p:cNvPr id="55" name="TextBox 54"/>
          <p:cNvSpPr txBox="1"/>
          <p:nvPr/>
        </p:nvSpPr>
        <p:spPr bwMode="auto">
          <a:xfrm>
            <a:off x="7113274" y="4530819"/>
            <a:ext cx="1332857" cy="19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rtlCol="0">
            <a:spAutoFit/>
          </a:bodyPr>
          <a:lstStyle/>
          <a:p>
            <a:pPr eaLnBrk="1" hangingPunct="1">
              <a:lnSpc>
                <a:spcPct val="90000"/>
              </a:lnSpc>
              <a:spcBef>
                <a:spcPts val="600"/>
              </a:spcBef>
              <a:buClr>
                <a:srgbClr val="F79220"/>
              </a:buClr>
              <a:buSzPct val="120000"/>
            </a:pPr>
            <a:r>
              <a:rPr lang="en-US" sz="1400" dirty="0" smtClean="0">
                <a:latin typeface="Avenir Black"/>
                <a:cs typeface="Avenir Black"/>
              </a:rPr>
              <a:t>$3.5B Valuation</a:t>
            </a:r>
          </a:p>
        </p:txBody>
      </p:sp>
    </p:spTree>
    <p:extLst>
      <p:ext uri="{BB962C8B-B14F-4D97-AF65-F5344CB8AC3E}">
        <p14:creationId xmlns:p14="http://schemas.microsoft.com/office/powerpoint/2010/main" val="5975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heel(1)">
                                      <p:cBhvr>
                                        <p:cTn id="7" dur="2000"/>
                                        <p:tgtEl>
                                          <p:spTgt spid="5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wheel(1)">
                                      <p:cBhvr>
                                        <p:cTn id="10" dur="2000"/>
                                        <p:tgtEl>
                                          <p:spTgt spid="5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wheel(1)">
                                      <p:cBhvr>
                                        <p:cTn id="13" dur="2000"/>
                                        <p:tgtEl>
                                          <p:spTgt spid="50"/>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heel(1)">
                                      <p:cBhvr>
                                        <p:cTn id="16" dur="2000"/>
                                        <p:tgtEl>
                                          <p:spTgt spid="49"/>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par>
                                <p:cTn id="20" presetID="21" presetClass="entr" presetSubtype="1"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heel(1)">
                                      <p:cBhvr>
                                        <p:cTn id="25" dur="2000"/>
                                        <p:tgtEl>
                                          <p:spTgt spid="18"/>
                                        </p:tgtEl>
                                      </p:cBhvr>
                                    </p:animEffect>
                                  </p:childTnLst>
                                </p:cTn>
                              </p:par>
                              <p:par>
                                <p:cTn id="26" presetID="21" presetClass="entr" presetSubtype="1"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heel(1)">
                                      <p:cBhvr>
                                        <p:cTn id="28" dur="2000"/>
                                        <p:tgtEl>
                                          <p:spTgt spid="19"/>
                                        </p:tgtEl>
                                      </p:cBhvr>
                                    </p:animEffect>
                                  </p:childTnLst>
                                </p:cTn>
                              </p:par>
                              <p:par>
                                <p:cTn id="29" presetID="21" presetClass="entr" presetSubtype="1"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heel(1)">
                                      <p:cBhvr>
                                        <p:cTn id="31" dur="2000"/>
                                        <p:tgtEl>
                                          <p:spTgt spid="22"/>
                                        </p:tgtEl>
                                      </p:cBhvr>
                                    </p:animEffect>
                                  </p:childTnLst>
                                </p:cTn>
                              </p:par>
                              <p:par>
                                <p:cTn id="32" presetID="21" presetClass="entr" presetSubtype="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heel(1)">
                                      <p:cBhvr>
                                        <p:cTn id="34" dur="2000"/>
                                        <p:tgtEl>
                                          <p:spTgt spid="23"/>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heel(1)">
                                      <p:cBhvr>
                                        <p:cTn id="37" dur="2000"/>
                                        <p:tgtEl>
                                          <p:spTgt spid="24"/>
                                        </p:tgtEl>
                                      </p:cBhvr>
                                    </p:animEffect>
                                  </p:childTnLst>
                                </p:cTn>
                              </p:par>
                              <p:par>
                                <p:cTn id="38" presetID="21" presetClass="entr" presetSubtype="1"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heel(1)">
                                      <p:cBhvr>
                                        <p:cTn id="40" dur="2000"/>
                                        <p:tgtEl>
                                          <p:spTgt spid="25"/>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heel(1)">
                                      <p:cBhvr>
                                        <p:cTn id="43" dur="2000"/>
                                        <p:tgtEl>
                                          <p:spTgt spid="27"/>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heel(1)">
                                      <p:cBhvr>
                                        <p:cTn id="46" dur="2000"/>
                                        <p:tgtEl>
                                          <p:spTgt spid="28"/>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heel(1)">
                                      <p:cBhvr>
                                        <p:cTn id="49" dur="2000"/>
                                        <p:tgtEl>
                                          <p:spTgt spid="29"/>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heel(1)">
                                      <p:cBhvr>
                                        <p:cTn id="52" dur="2000"/>
                                        <p:tgtEl>
                                          <p:spTgt spid="30"/>
                                        </p:tgtEl>
                                      </p:cBhvr>
                                    </p:animEffect>
                                  </p:childTnLst>
                                </p:cTn>
                              </p:par>
                              <p:par>
                                <p:cTn id="53" presetID="21" presetClass="entr" presetSubtype="1"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heel(1)">
                                      <p:cBhvr>
                                        <p:cTn id="55" dur="2000"/>
                                        <p:tgtEl>
                                          <p:spTgt spid="3"/>
                                        </p:tgtEl>
                                      </p:cBhvr>
                                    </p:animEffect>
                                  </p:childTnLst>
                                </p:cTn>
                              </p:par>
                              <p:par>
                                <p:cTn id="56" presetID="21" presetClass="entr" presetSubtype="1"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heel(1)">
                                      <p:cBhvr>
                                        <p:cTn id="58" dur="2000"/>
                                        <p:tgtEl>
                                          <p:spTgt spid="32"/>
                                        </p:tgtEl>
                                      </p:cBhvr>
                                    </p:animEffect>
                                  </p:childTnLst>
                                </p:cTn>
                              </p:par>
                              <p:par>
                                <p:cTn id="59" presetID="21" presetClass="entr" presetSubtype="1" fill="hold" grpId="0" nodeType="with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wheel(1)">
                                      <p:cBhvr>
                                        <p:cTn id="61" dur="2000"/>
                                        <p:tgtEl>
                                          <p:spTgt spid="46"/>
                                        </p:tgtEl>
                                      </p:cBhvr>
                                    </p:animEffect>
                                  </p:childTnLst>
                                </p:cTn>
                              </p:par>
                              <p:par>
                                <p:cTn id="62" presetID="21" presetClass="entr" presetSubtype="1" fill="hold" nodeType="with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wheel(1)">
                                      <p:cBhvr>
                                        <p:cTn id="64" dur="2000"/>
                                        <p:tgtEl>
                                          <p:spTgt spid="5"/>
                                        </p:tgtEl>
                                      </p:cBhvr>
                                    </p:animEffect>
                                  </p:childTnLst>
                                </p:cTn>
                              </p:par>
                              <p:par>
                                <p:cTn id="65" presetID="21" presetClass="entr" presetSubtype="1"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wheel(1)">
                                      <p:cBhvr>
                                        <p:cTn id="67" dur="2000"/>
                                        <p:tgtEl>
                                          <p:spTgt spid="47"/>
                                        </p:tgtEl>
                                      </p:cBhvr>
                                    </p:animEffect>
                                  </p:childTnLst>
                                </p:cTn>
                              </p:par>
                              <p:par>
                                <p:cTn id="68" presetID="21" presetClass="entr" presetSubtype="1" fill="hold" grpId="0" nodeType="with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wheel(1)">
                                      <p:cBhvr>
                                        <p:cTn id="70" dur="2000"/>
                                        <p:tgtEl>
                                          <p:spTgt spid="48"/>
                                        </p:tgtEl>
                                      </p:cBhvr>
                                    </p:animEffect>
                                  </p:childTnLst>
                                </p:cTn>
                              </p:par>
                              <p:par>
                                <p:cTn id="71" presetID="21" presetClass="entr" presetSubtype="1" fill="hold" grpId="0" nodeType="with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wheel(1)">
                                      <p:cBhvr>
                                        <p:cTn id="73" dur="2000"/>
                                        <p:tgtEl>
                                          <p:spTgt spid="53"/>
                                        </p:tgtEl>
                                      </p:cBhvr>
                                    </p:animEffect>
                                  </p:childTnLst>
                                </p:cTn>
                              </p:par>
                              <p:par>
                                <p:cTn id="74" presetID="21" presetClass="entr" presetSubtype="1" fill="hold" nodeType="with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wheel(1)">
                                      <p:cBhvr>
                                        <p:cTn id="76" dur="2000"/>
                                        <p:tgtEl>
                                          <p:spTgt spid="7"/>
                                        </p:tgtEl>
                                      </p:cBhvr>
                                    </p:animEffect>
                                  </p:childTnLst>
                                </p:cTn>
                              </p:par>
                              <p:par>
                                <p:cTn id="77" presetID="21" presetClass="entr" presetSubtype="1"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wheel(1)">
                                      <p:cBhvr>
                                        <p:cTn id="79" dur="2000"/>
                                        <p:tgtEl>
                                          <p:spTgt spid="54"/>
                                        </p:tgtEl>
                                      </p:cBhvr>
                                    </p:animEffect>
                                  </p:childTnLst>
                                </p:cTn>
                              </p:par>
                              <p:par>
                                <p:cTn id="80" presetID="21" presetClass="entr" presetSubtype="1" fill="hold" grpId="0" nodeType="with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wheel(1)">
                                      <p:cBhvr>
                                        <p:cTn id="82" dur="2000"/>
                                        <p:tgtEl>
                                          <p:spTgt spid="55"/>
                                        </p:tgtEl>
                                      </p:cBhvr>
                                    </p:animEffect>
                                  </p:childTnLst>
                                </p:cTn>
                              </p:par>
                            </p:childTnLst>
                          </p:cTn>
                        </p:par>
                        <p:par>
                          <p:cTn id="83" fill="hold">
                            <p:stCondLst>
                              <p:cond delay="2000"/>
                            </p:stCondLst>
                            <p:childTnLst>
                              <p:par>
                                <p:cTn id="84" presetID="26" presetClass="emph" presetSubtype="0" fill="hold" nodeType="afterEffect">
                                  <p:stCondLst>
                                    <p:cond delay="3000"/>
                                  </p:stCondLst>
                                  <p:childTnLst>
                                    <p:animEffect transition="out" filter="fade">
                                      <p:cBhvr>
                                        <p:cTn id="85" dur="500" tmFilter="0, 0; .2, .5; .8, .5; 1, 0"/>
                                        <p:tgtEl>
                                          <p:spTgt spid="31"/>
                                        </p:tgtEl>
                                      </p:cBhvr>
                                    </p:animEffect>
                                    <p:animScale>
                                      <p:cBhvr>
                                        <p:cTn id="86" dur="250" autoRev="1" fill="hold"/>
                                        <p:tgtEl>
                                          <p:spTgt spid="31"/>
                                        </p:tgtEl>
                                      </p:cBhvr>
                                      <p:by x="105000" y="105000"/>
                                    </p:animScale>
                                  </p:childTnLst>
                                </p:cTn>
                              </p:par>
                            </p:childTnLst>
                          </p:cTn>
                        </p:par>
                        <p:par>
                          <p:cTn id="87" fill="hold">
                            <p:stCondLst>
                              <p:cond delay="5500"/>
                            </p:stCondLst>
                            <p:childTnLst>
                              <p:par>
                                <p:cTn id="88" presetID="0" presetClass="path" presetSubtype="0" accel="50000" fill="hold" nodeType="afterEffect">
                                  <p:stCondLst>
                                    <p:cond delay="0"/>
                                  </p:stCondLst>
                                  <p:childTnLst>
                                    <p:animMotion origin="layout" path="M -0.01372 -2.74969E-6 L 0.1365 -2.74969E-6 " pathEditMode="relative" rAng="0" ptsTypes="AA">
                                      <p:cBhvr>
                                        <p:cTn id="89" dur="1000" fill="hold"/>
                                        <p:tgtEl>
                                          <p:spTgt spid="31"/>
                                        </p:tgtEl>
                                        <p:attrNameLst>
                                          <p:attrName>ppt_x</p:attrName>
                                          <p:attrName>ppt_y</p:attrName>
                                        </p:attrNameLst>
                                      </p:cBhvr>
                                      <p:rCtr x="7503" y="0"/>
                                    </p:animMotion>
                                  </p:childTnLst>
                                </p:cTn>
                              </p:par>
                            </p:childTnLst>
                          </p:cTn>
                        </p:par>
                        <p:par>
                          <p:cTn id="90" fill="hold">
                            <p:stCondLst>
                              <p:cond delay="6500"/>
                            </p:stCondLst>
                            <p:childTnLst>
                              <p:par>
                                <p:cTn id="91" presetID="1" presetClass="exit" presetSubtype="0" fill="hold" nodeType="afterEffect">
                                  <p:stCondLst>
                                    <p:cond delay="0"/>
                                  </p:stCondLst>
                                  <p:childTnLst>
                                    <p:set>
                                      <p:cBhvr>
                                        <p:cTn id="92" dur="1" fill="hold">
                                          <p:stCondLst>
                                            <p:cond delay="0"/>
                                          </p:stCondLst>
                                        </p:cTn>
                                        <p:tgtEl>
                                          <p:spTgt spid="33"/>
                                        </p:tgtEl>
                                        <p:attrNameLst>
                                          <p:attrName>style.visibility</p:attrName>
                                        </p:attrNameLst>
                                      </p:cBhvr>
                                      <p:to>
                                        <p:strVal val="hidden"/>
                                      </p:to>
                                    </p:set>
                                  </p:childTnLst>
                                </p:cTn>
                              </p:par>
                            </p:childTnLst>
                          </p:cTn>
                        </p:par>
                        <p:par>
                          <p:cTn id="93" fill="hold">
                            <p:stCondLst>
                              <p:cond delay="6500"/>
                            </p:stCondLst>
                            <p:childTnLst>
                              <p:par>
                                <p:cTn id="94" presetID="0" presetClass="path" presetSubtype="0" fill="hold" nodeType="afterEffect">
                                  <p:stCondLst>
                                    <p:cond delay="0"/>
                                  </p:stCondLst>
                                  <p:childTnLst>
                                    <p:animMotion origin="layout" path="M 0.1365 -2.74969E-6 L 0.23115 0.00031 " pathEditMode="relative" rAng="0" ptsTypes="AA">
                                      <p:cBhvr>
                                        <p:cTn id="95" dur="1000" fill="hold"/>
                                        <p:tgtEl>
                                          <p:spTgt spid="31"/>
                                        </p:tgtEl>
                                        <p:attrNameLst>
                                          <p:attrName>ppt_x</p:attrName>
                                          <p:attrName>ppt_y</p:attrName>
                                        </p:attrNameLst>
                                      </p:cBhvr>
                                      <p:rCtr x="4724" y="0"/>
                                    </p:animMotion>
                                  </p:childTnLst>
                                </p:cTn>
                              </p:par>
                            </p:childTnLst>
                          </p:cTn>
                        </p:par>
                        <p:par>
                          <p:cTn id="96" fill="hold">
                            <p:stCondLst>
                              <p:cond delay="7500"/>
                            </p:stCondLst>
                            <p:childTnLst>
                              <p:par>
                                <p:cTn id="97" presetID="1" presetClass="exit" presetSubtype="0" fill="hold" nodeType="afterEffect">
                                  <p:stCondLst>
                                    <p:cond delay="0"/>
                                  </p:stCondLst>
                                  <p:childTnLst>
                                    <p:set>
                                      <p:cBhvr>
                                        <p:cTn id="98" dur="1" fill="hold">
                                          <p:stCondLst>
                                            <p:cond delay="0"/>
                                          </p:stCondLst>
                                        </p:cTn>
                                        <p:tgtEl>
                                          <p:spTgt spid="34"/>
                                        </p:tgtEl>
                                        <p:attrNameLst>
                                          <p:attrName>style.visibility</p:attrName>
                                        </p:attrNameLst>
                                      </p:cBhvr>
                                      <p:to>
                                        <p:strVal val="hidden"/>
                                      </p:to>
                                    </p:set>
                                  </p:childTnLst>
                                </p:cTn>
                              </p:par>
                            </p:childTnLst>
                          </p:cTn>
                        </p:par>
                        <p:par>
                          <p:cTn id="99" fill="hold">
                            <p:stCondLst>
                              <p:cond delay="7500"/>
                            </p:stCondLst>
                            <p:childTnLst>
                              <p:par>
                                <p:cTn id="100" presetID="1" presetClass="entr" presetSubtype="0" fill="hold" grpId="0" nodeType="afterEffect">
                                  <p:stCondLst>
                                    <p:cond delay="0"/>
                                  </p:stCondLst>
                                  <p:childTnLst>
                                    <p:set>
                                      <p:cBhvr>
                                        <p:cTn id="101" dur="1" fill="hold">
                                          <p:stCondLst>
                                            <p:cond delay="0"/>
                                          </p:stCondLst>
                                        </p:cTn>
                                        <p:tgtEl>
                                          <p:spTgt spid="41"/>
                                        </p:tgtEl>
                                        <p:attrNameLst>
                                          <p:attrName>style.visibility</p:attrName>
                                        </p:attrNameLst>
                                      </p:cBhvr>
                                      <p:to>
                                        <p:strVal val="visible"/>
                                      </p:to>
                                    </p:set>
                                  </p:childTnLst>
                                </p:cTn>
                              </p:par>
                            </p:childTnLst>
                          </p:cTn>
                        </p:par>
                        <p:par>
                          <p:cTn id="102" fill="hold">
                            <p:stCondLst>
                              <p:cond delay="7500"/>
                            </p:stCondLst>
                            <p:childTnLst>
                              <p:par>
                                <p:cTn id="103" presetID="0" presetClass="path" presetSubtype="0" fill="hold" nodeType="afterEffect">
                                  <p:stCondLst>
                                    <p:cond delay="0"/>
                                  </p:stCondLst>
                                  <p:childTnLst>
                                    <p:animMotion origin="layout" path="M 0.23116 0.00031 L 0.31 0.00031 " pathEditMode="relative" ptsTypes="AA">
                                      <p:cBhvr>
                                        <p:cTn id="104" dur="1000" fill="hold"/>
                                        <p:tgtEl>
                                          <p:spTgt spid="31"/>
                                        </p:tgtEl>
                                        <p:attrNameLst>
                                          <p:attrName>ppt_x</p:attrName>
                                          <p:attrName>ppt_y</p:attrName>
                                        </p:attrNameLst>
                                      </p:cBhvr>
                                    </p:animMotion>
                                  </p:childTnLst>
                                </p:cTn>
                              </p:par>
                            </p:childTnLst>
                          </p:cTn>
                        </p:par>
                        <p:par>
                          <p:cTn id="105" fill="hold">
                            <p:stCondLst>
                              <p:cond delay="8500"/>
                            </p:stCondLst>
                            <p:childTnLst>
                              <p:par>
                                <p:cTn id="106" presetID="1" presetClass="exit" presetSubtype="0" fill="hold" nodeType="afterEffect">
                                  <p:stCondLst>
                                    <p:cond delay="0"/>
                                  </p:stCondLst>
                                  <p:childTnLst>
                                    <p:set>
                                      <p:cBhvr>
                                        <p:cTn id="107" dur="1" fill="hold">
                                          <p:stCondLst>
                                            <p:cond delay="0"/>
                                          </p:stCondLst>
                                        </p:cTn>
                                        <p:tgtEl>
                                          <p:spTgt spid="35"/>
                                        </p:tgtEl>
                                        <p:attrNameLst>
                                          <p:attrName>style.visibility</p:attrName>
                                        </p:attrNameLst>
                                      </p:cBhvr>
                                      <p:to>
                                        <p:strVal val="hidden"/>
                                      </p:to>
                                    </p:set>
                                  </p:childTnLst>
                                </p:cTn>
                              </p:par>
                            </p:childTnLst>
                          </p:cTn>
                        </p:par>
                        <p:par>
                          <p:cTn id="108" fill="hold">
                            <p:stCondLst>
                              <p:cond delay="8500"/>
                            </p:stCondLst>
                            <p:childTnLst>
                              <p:par>
                                <p:cTn id="109" presetID="0" presetClass="path" presetSubtype="0" fill="hold" nodeType="afterEffect">
                                  <p:stCondLst>
                                    <p:cond delay="0"/>
                                  </p:stCondLst>
                                  <p:childTnLst>
                                    <p:animMotion origin="layout" path="M 0.31 0.00031 L 0.40639 0.00031 " pathEditMode="relative" ptsTypes="AA">
                                      <p:cBhvr>
                                        <p:cTn id="110" dur="1000" fill="hold"/>
                                        <p:tgtEl>
                                          <p:spTgt spid="31"/>
                                        </p:tgtEl>
                                        <p:attrNameLst>
                                          <p:attrName>ppt_x</p:attrName>
                                          <p:attrName>ppt_y</p:attrName>
                                        </p:attrNameLst>
                                      </p:cBhvr>
                                    </p:animMotion>
                                  </p:childTnLst>
                                </p:cTn>
                              </p:par>
                            </p:childTnLst>
                          </p:cTn>
                        </p:par>
                        <p:par>
                          <p:cTn id="111" fill="hold">
                            <p:stCondLst>
                              <p:cond delay="9500"/>
                            </p:stCondLst>
                            <p:childTnLst>
                              <p:par>
                                <p:cTn id="112" presetID="1" presetClass="exit" presetSubtype="0" fill="hold" nodeType="afterEffect">
                                  <p:stCondLst>
                                    <p:cond delay="0"/>
                                  </p:stCondLst>
                                  <p:childTnLst>
                                    <p:set>
                                      <p:cBhvr>
                                        <p:cTn id="113" dur="1" fill="hold">
                                          <p:stCondLst>
                                            <p:cond delay="0"/>
                                          </p:stCondLst>
                                        </p:cTn>
                                        <p:tgtEl>
                                          <p:spTgt spid="36"/>
                                        </p:tgtEl>
                                        <p:attrNameLst>
                                          <p:attrName>style.visibility</p:attrName>
                                        </p:attrNameLst>
                                      </p:cBhvr>
                                      <p:to>
                                        <p:strVal val="hidden"/>
                                      </p:to>
                                    </p:set>
                                  </p:childTnLst>
                                </p:cTn>
                              </p:par>
                            </p:childTnLst>
                          </p:cTn>
                        </p:par>
                        <p:par>
                          <p:cTn id="114" fill="hold">
                            <p:stCondLst>
                              <p:cond delay="9500"/>
                            </p:stCondLst>
                            <p:childTnLst>
                              <p:par>
                                <p:cTn id="115" presetID="1" presetClass="entr" presetSubtype="0" fill="hold" grpId="0" nodeType="afterEffect">
                                  <p:stCondLst>
                                    <p:cond delay="0"/>
                                  </p:stCondLst>
                                  <p:childTnLst>
                                    <p:set>
                                      <p:cBhvr>
                                        <p:cTn id="116" dur="1" fill="hold">
                                          <p:stCondLst>
                                            <p:cond delay="0"/>
                                          </p:stCondLst>
                                        </p:cTn>
                                        <p:tgtEl>
                                          <p:spTgt spid="42"/>
                                        </p:tgtEl>
                                        <p:attrNameLst>
                                          <p:attrName>style.visibility</p:attrName>
                                        </p:attrNameLst>
                                      </p:cBhvr>
                                      <p:to>
                                        <p:strVal val="visible"/>
                                      </p:to>
                                    </p:set>
                                  </p:childTnLst>
                                </p:cTn>
                              </p:par>
                            </p:childTnLst>
                          </p:cTn>
                        </p:par>
                        <p:par>
                          <p:cTn id="117" fill="hold">
                            <p:stCondLst>
                              <p:cond delay="9500"/>
                            </p:stCondLst>
                            <p:childTnLst>
                              <p:par>
                                <p:cTn id="118" presetID="0" presetClass="path" presetSubtype="0" fill="hold" nodeType="afterEffect">
                                  <p:stCondLst>
                                    <p:cond delay="0"/>
                                  </p:stCondLst>
                                  <p:childTnLst>
                                    <p:animMotion origin="layout" path="M 0.40639 0.00031 L 0.49774 0.00031 " pathEditMode="relative" ptsTypes="AA">
                                      <p:cBhvr>
                                        <p:cTn id="119" dur="1000" fill="hold"/>
                                        <p:tgtEl>
                                          <p:spTgt spid="31"/>
                                        </p:tgtEl>
                                        <p:attrNameLst>
                                          <p:attrName>ppt_x</p:attrName>
                                          <p:attrName>ppt_y</p:attrName>
                                        </p:attrNameLst>
                                      </p:cBhvr>
                                    </p:animMotion>
                                  </p:childTnLst>
                                </p:cTn>
                              </p:par>
                            </p:childTnLst>
                          </p:cTn>
                        </p:par>
                        <p:par>
                          <p:cTn id="120" fill="hold">
                            <p:stCondLst>
                              <p:cond delay="10500"/>
                            </p:stCondLst>
                            <p:childTnLst>
                              <p:par>
                                <p:cTn id="121" presetID="1" presetClass="exit" presetSubtype="0" fill="hold" nodeType="afterEffect">
                                  <p:stCondLst>
                                    <p:cond delay="0"/>
                                  </p:stCondLst>
                                  <p:childTnLst>
                                    <p:set>
                                      <p:cBhvr>
                                        <p:cTn id="122" dur="1" fill="hold">
                                          <p:stCondLst>
                                            <p:cond delay="0"/>
                                          </p:stCondLst>
                                        </p:cTn>
                                        <p:tgtEl>
                                          <p:spTgt spid="37"/>
                                        </p:tgtEl>
                                        <p:attrNameLst>
                                          <p:attrName>style.visibility</p:attrName>
                                        </p:attrNameLst>
                                      </p:cBhvr>
                                      <p:to>
                                        <p:strVal val="hidden"/>
                                      </p:to>
                                    </p:set>
                                  </p:childTnLst>
                                </p:cTn>
                              </p:par>
                            </p:childTnLst>
                          </p:cTn>
                        </p:par>
                        <p:par>
                          <p:cTn id="123" fill="hold">
                            <p:stCondLst>
                              <p:cond delay="10500"/>
                            </p:stCondLst>
                            <p:childTnLst>
                              <p:par>
                                <p:cTn id="124" presetID="1" presetClass="entr" presetSubtype="0" fill="hold" grpId="0" nodeType="afterEffect">
                                  <p:stCondLst>
                                    <p:cond delay="0"/>
                                  </p:stCondLst>
                                  <p:childTnLst>
                                    <p:set>
                                      <p:cBhvr>
                                        <p:cTn id="125" dur="1" fill="hold">
                                          <p:stCondLst>
                                            <p:cond delay="0"/>
                                          </p:stCondLst>
                                        </p:cTn>
                                        <p:tgtEl>
                                          <p:spTgt spid="43"/>
                                        </p:tgtEl>
                                        <p:attrNameLst>
                                          <p:attrName>style.visibility</p:attrName>
                                        </p:attrNameLst>
                                      </p:cBhvr>
                                      <p:to>
                                        <p:strVal val="visible"/>
                                      </p:to>
                                    </p:set>
                                  </p:childTnLst>
                                </p:cTn>
                              </p:par>
                            </p:childTnLst>
                          </p:cTn>
                        </p:par>
                        <p:par>
                          <p:cTn id="126" fill="hold">
                            <p:stCondLst>
                              <p:cond delay="10500"/>
                            </p:stCondLst>
                            <p:childTnLst>
                              <p:par>
                                <p:cTn id="127" presetID="0" presetClass="path" presetSubtype="0" fill="hold" nodeType="afterEffect">
                                  <p:stCondLst>
                                    <p:cond delay="0"/>
                                  </p:stCondLst>
                                  <p:childTnLst>
                                    <p:animMotion origin="layout" path="M 0.49774 0.00031 L 0.59413 0.00031 " pathEditMode="relative" ptsTypes="AA">
                                      <p:cBhvr>
                                        <p:cTn id="128" dur="1000" fill="hold"/>
                                        <p:tgtEl>
                                          <p:spTgt spid="31"/>
                                        </p:tgtEl>
                                        <p:attrNameLst>
                                          <p:attrName>ppt_x</p:attrName>
                                          <p:attrName>ppt_y</p:attrName>
                                        </p:attrNameLst>
                                      </p:cBhvr>
                                    </p:animMotion>
                                  </p:childTnLst>
                                </p:cTn>
                              </p:par>
                            </p:childTnLst>
                          </p:cTn>
                        </p:par>
                        <p:par>
                          <p:cTn id="129" fill="hold">
                            <p:stCondLst>
                              <p:cond delay="11500"/>
                            </p:stCondLst>
                            <p:childTnLst>
                              <p:par>
                                <p:cTn id="130" presetID="1" presetClass="exit" presetSubtype="0" fill="hold" nodeType="afterEffect">
                                  <p:stCondLst>
                                    <p:cond delay="0"/>
                                  </p:stCondLst>
                                  <p:childTnLst>
                                    <p:set>
                                      <p:cBhvr>
                                        <p:cTn id="131" dur="1" fill="hold">
                                          <p:stCondLst>
                                            <p:cond delay="0"/>
                                          </p:stCondLst>
                                        </p:cTn>
                                        <p:tgtEl>
                                          <p:spTgt spid="38"/>
                                        </p:tgtEl>
                                        <p:attrNameLst>
                                          <p:attrName>style.visibility</p:attrName>
                                        </p:attrNameLst>
                                      </p:cBhvr>
                                      <p:to>
                                        <p:strVal val="hidden"/>
                                      </p:to>
                                    </p:set>
                                  </p:childTnLst>
                                </p:cTn>
                              </p:par>
                            </p:childTnLst>
                          </p:cTn>
                        </p:par>
                        <p:par>
                          <p:cTn id="132" fill="hold">
                            <p:stCondLst>
                              <p:cond delay="11500"/>
                            </p:stCondLst>
                            <p:childTnLst>
                              <p:par>
                                <p:cTn id="133" presetID="1" presetClass="entr" presetSubtype="0" fill="hold" grpId="0" nodeType="afterEffect">
                                  <p:stCondLst>
                                    <p:cond delay="0"/>
                                  </p:stCondLst>
                                  <p:childTnLst>
                                    <p:set>
                                      <p:cBhvr>
                                        <p:cTn id="134" dur="1" fill="hold">
                                          <p:stCondLst>
                                            <p:cond delay="0"/>
                                          </p:stCondLst>
                                        </p:cTn>
                                        <p:tgtEl>
                                          <p:spTgt spid="44"/>
                                        </p:tgtEl>
                                        <p:attrNameLst>
                                          <p:attrName>style.visibility</p:attrName>
                                        </p:attrNameLst>
                                      </p:cBhvr>
                                      <p:to>
                                        <p:strVal val="visible"/>
                                      </p:to>
                                    </p:set>
                                  </p:childTnLst>
                                </p:cTn>
                              </p:par>
                            </p:childTnLst>
                          </p:cTn>
                        </p:par>
                        <p:par>
                          <p:cTn id="135" fill="hold">
                            <p:stCondLst>
                              <p:cond delay="11500"/>
                            </p:stCondLst>
                            <p:childTnLst>
                              <p:par>
                                <p:cTn id="136" presetID="0" presetClass="path" presetSubtype="0" fill="hold" nodeType="afterEffect">
                                  <p:stCondLst>
                                    <p:cond delay="0"/>
                                  </p:stCondLst>
                                  <p:childTnLst>
                                    <p:animMotion origin="layout" path="M 0.59413 0.00031 L 0.68305 0.00031 " pathEditMode="relative" ptsTypes="AA">
                                      <p:cBhvr>
                                        <p:cTn id="137" dur="1000" fill="hold"/>
                                        <p:tgtEl>
                                          <p:spTgt spid="31"/>
                                        </p:tgtEl>
                                        <p:attrNameLst>
                                          <p:attrName>ppt_x</p:attrName>
                                          <p:attrName>ppt_y</p:attrName>
                                        </p:attrNameLst>
                                      </p:cBhvr>
                                    </p:animMotion>
                                  </p:childTnLst>
                                </p:cTn>
                              </p:par>
                            </p:childTnLst>
                          </p:cTn>
                        </p:par>
                        <p:par>
                          <p:cTn id="138" fill="hold">
                            <p:stCondLst>
                              <p:cond delay="12500"/>
                            </p:stCondLst>
                            <p:childTnLst>
                              <p:par>
                                <p:cTn id="139" presetID="1" presetClass="exit" presetSubtype="0" fill="hold" nodeType="afterEffect">
                                  <p:stCondLst>
                                    <p:cond delay="0"/>
                                  </p:stCondLst>
                                  <p:childTnLst>
                                    <p:set>
                                      <p:cBhvr>
                                        <p:cTn id="140" dur="1" fill="hold">
                                          <p:stCondLst>
                                            <p:cond delay="0"/>
                                          </p:stCondLst>
                                        </p:cTn>
                                        <p:tgtEl>
                                          <p:spTgt spid="39"/>
                                        </p:tgtEl>
                                        <p:attrNameLst>
                                          <p:attrName>style.visibility</p:attrName>
                                        </p:attrNameLst>
                                      </p:cBhvr>
                                      <p:to>
                                        <p:strVal val="hidden"/>
                                      </p:to>
                                    </p:set>
                                  </p:childTnLst>
                                </p:cTn>
                              </p:par>
                            </p:childTnLst>
                          </p:cTn>
                        </p:par>
                        <p:par>
                          <p:cTn id="141" fill="hold">
                            <p:stCondLst>
                              <p:cond delay="12500"/>
                            </p:stCondLst>
                            <p:childTnLst>
                              <p:par>
                                <p:cTn id="142" presetID="1" presetClass="entr" presetSubtype="0" fill="hold" grpId="0" nodeType="afterEffect">
                                  <p:stCondLst>
                                    <p:cond delay="0"/>
                                  </p:stCondLst>
                                  <p:childTnLst>
                                    <p:set>
                                      <p:cBhvr>
                                        <p:cTn id="143" dur="1" fill="hold">
                                          <p:stCondLst>
                                            <p:cond delay="0"/>
                                          </p:stCondLst>
                                        </p:cTn>
                                        <p:tgtEl>
                                          <p:spTgt spid="45"/>
                                        </p:tgtEl>
                                        <p:attrNameLst>
                                          <p:attrName>style.visibility</p:attrName>
                                        </p:attrNameLst>
                                      </p:cBhvr>
                                      <p:to>
                                        <p:strVal val="visible"/>
                                      </p:to>
                                    </p:set>
                                  </p:childTnLst>
                                </p:cTn>
                              </p:par>
                            </p:childTnLst>
                          </p:cTn>
                        </p:par>
                        <p:par>
                          <p:cTn id="144" fill="hold">
                            <p:stCondLst>
                              <p:cond delay="12500"/>
                            </p:stCondLst>
                            <p:childTnLst>
                              <p:par>
                                <p:cTn id="145" presetID="0" presetClass="path" presetSubtype="0" decel="50000" fill="hold" nodeType="afterEffect">
                                  <p:stCondLst>
                                    <p:cond delay="0"/>
                                  </p:stCondLst>
                                  <p:childTnLst>
                                    <p:animMotion origin="layout" path="M 0.68305 0.00031 L 0.77805 0.00031 " pathEditMode="relative" ptsTypes="AA">
                                      <p:cBhvr>
                                        <p:cTn id="146" dur="1000" fill="hold"/>
                                        <p:tgtEl>
                                          <p:spTgt spid="31"/>
                                        </p:tgtEl>
                                        <p:attrNameLst>
                                          <p:attrName>ppt_x</p:attrName>
                                          <p:attrName>ppt_y</p:attrName>
                                        </p:attrNameLst>
                                      </p:cBhvr>
                                    </p:animMotion>
                                  </p:childTnLst>
                                </p:cTn>
                              </p:par>
                            </p:childTnLst>
                          </p:cTn>
                        </p:par>
                        <p:par>
                          <p:cTn id="147" fill="hold">
                            <p:stCondLst>
                              <p:cond delay="13500"/>
                            </p:stCondLst>
                            <p:childTnLst>
                              <p:par>
                                <p:cTn id="148" presetID="1" presetClass="exit" presetSubtype="0" fill="hold" nodeType="afterEffect">
                                  <p:stCondLst>
                                    <p:cond delay="0"/>
                                  </p:stCondLst>
                                  <p:childTnLst>
                                    <p:set>
                                      <p:cBhvr>
                                        <p:cTn id="149" dur="1" fill="hold">
                                          <p:stCondLst>
                                            <p:cond delay="0"/>
                                          </p:stCondLst>
                                        </p:cTn>
                                        <p:tgtEl>
                                          <p:spTgt spid="40"/>
                                        </p:tgtEl>
                                        <p:attrNameLst>
                                          <p:attrName>style.visibility</p:attrName>
                                        </p:attrNameLst>
                                      </p:cBhvr>
                                      <p:to>
                                        <p:strVal val="hidden"/>
                                      </p:to>
                                    </p:set>
                                  </p:childTnLst>
                                </p:cTn>
                              </p:par>
                            </p:childTnLst>
                          </p:cTn>
                        </p:par>
                        <p:par>
                          <p:cTn id="150" fill="hold">
                            <p:stCondLst>
                              <p:cond delay="13500"/>
                            </p:stCondLst>
                            <p:childTnLst>
                              <p:par>
                                <p:cTn id="151" presetID="27" presetClass="emph" presetSubtype="0" fill="remove" nodeType="afterEffect">
                                  <p:stCondLst>
                                    <p:cond delay="0"/>
                                  </p:stCondLst>
                                  <p:childTnLst>
                                    <p:animClr clrSpc="rgb" dir="cw">
                                      <p:cBhvr override="childStyle">
                                        <p:cTn id="152" dur="250" autoRev="1" fill="remove"/>
                                        <p:tgtEl>
                                          <p:spTgt spid="31"/>
                                        </p:tgtEl>
                                        <p:attrNameLst>
                                          <p:attrName>style.color</p:attrName>
                                        </p:attrNameLst>
                                      </p:cBhvr>
                                      <p:to>
                                        <a:schemeClr val="bg1"/>
                                      </p:to>
                                    </p:animClr>
                                    <p:animClr clrSpc="rgb" dir="cw">
                                      <p:cBhvr>
                                        <p:cTn id="153" dur="250" autoRev="1" fill="remove"/>
                                        <p:tgtEl>
                                          <p:spTgt spid="31"/>
                                        </p:tgtEl>
                                        <p:attrNameLst>
                                          <p:attrName>fillcolor</p:attrName>
                                        </p:attrNameLst>
                                      </p:cBhvr>
                                      <p:to>
                                        <a:schemeClr val="bg1"/>
                                      </p:to>
                                    </p:animClr>
                                    <p:set>
                                      <p:cBhvr>
                                        <p:cTn id="154" dur="250" autoRev="1" fill="remove"/>
                                        <p:tgtEl>
                                          <p:spTgt spid="31"/>
                                        </p:tgtEl>
                                        <p:attrNameLst>
                                          <p:attrName>fill.type</p:attrName>
                                        </p:attrNameLst>
                                      </p:cBhvr>
                                      <p:to>
                                        <p:strVal val="solid"/>
                                      </p:to>
                                    </p:set>
                                    <p:set>
                                      <p:cBhvr>
                                        <p:cTn id="155" dur="250" autoRev="1" fill="remove"/>
                                        <p:tgtEl>
                                          <p:spTgt spid="3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1" grpId="0" animBg="1"/>
      <p:bldP spid="50" grpId="0" animBg="1"/>
      <p:bldP spid="49" grpId="0" animBg="1"/>
      <p:bldP spid="6" grpId="0" animBg="1"/>
      <p:bldP spid="18" grpId="0"/>
      <p:bldP spid="24" grpId="0"/>
      <p:bldP spid="27" grpId="0"/>
      <p:bldP spid="28" grpId="0"/>
      <p:bldP spid="29" grpId="0"/>
      <p:bldP spid="30" grpId="0"/>
      <p:bldP spid="41" grpId="0"/>
      <p:bldP spid="42" grpId="0"/>
      <p:bldP spid="43" grpId="0"/>
      <p:bldP spid="44" grpId="0"/>
      <p:bldP spid="45" grpId="0"/>
      <p:bldP spid="32" grpId="0"/>
      <p:bldP spid="46" grpId="0"/>
      <p:bldP spid="47" grpId="0"/>
      <p:bldP spid="48" grpId="0"/>
      <p:bldP spid="53" grpId="0" animBg="1"/>
      <p:bldP spid="54" grpId="0"/>
      <p:bldP spid="5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2623" y="4881713"/>
            <a:ext cx="438177" cy="282575"/>
          </a:xfrm>
          <a:prstGeom prst="rect">
            <a:avLst/>
          </a:prstGeom>
        </p:spPr>
        <p:txBody>
          <a:bodyPr/>
          <a:lstStyle/>
          <a:p>
            <a:fld id="{1423F1C9-60E9-4825-B1EC-902FE5DD37E1}" type="slidenum">
              <a:rPr lang="en-US" smtClean="0"/>
              <a:pPr/>
              <a:t>7</a:t>
            </a:fld>
            <a:endParaRPr lang="en-US" dirty="0"/>
          </a:p>
        </p:txBody>
      </p:sp>
      <p:pic>
        <p:nvPicPr>
          <p:cNvPr id="5" name="Picture 4" descr="how-to-be-a-billionai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0" y="0"/>
            <a:ext cx="6339417" cy="5143500"/>
          </a:xfrm>
          <a:prstGeom prst="rect">
            <a:avLst/>
          </a:prstGeom>
        </p:spPr>
      </p:pic>
    </p:spTree>
    <p:extLst>
      <p:ext uri="{BB962C8B-B14F-4D97-AF65-F5344CB8AC3E}">
        <p14:creationId xmlns:p14="http://schemas.microsoft.com/office/powerpoint/2010/main" val="268606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2623" y="4881713"/>
            <a:ext cx="438177" cy="282575"/>
          </a:xfrm>
          <a:prstGeom prst="rect">
            <a:avLst/>
          </a:prstGeom>
        </p:spPr>
        <p:txBody>
          <a:bodyPr/>
          <a:lstStyle/>
          <a:p>
            <a:fld id="{1423F1C9-60E9-4825-B1EC-902FE5DD37E1}" type="slidenum">
              <a:rPr lang="en-US" smtClean="0"/>
              <a:pPr/>
              <a:t>8</a:t>
            </a:fld>
            <a:endParaRPr lang="en-US" dirty="0"/>
          </a:p>
        </p:txBody>
      </p:sp>
      <p:pic>
        <p:nvPicPr>
          <p:cNvPr id="5" name="Picture 4"/>
          <p:cNvPicPr>
            <a:picLocks noChangeAspect="1"/>
          </p:cNvPicPr>
          <p:nvPr/>
        </p:nvPicPr>
        <p:blipFill>
          <a:blip r:embed="rId2"/>
          <a:stretch>
            <a:fillRect/>
          </a:stretch>
        </p:blipFill>
        <p:spPr>
          <a:xfrm>
            <a:off x="1143000" y="0"/>
            <a:ext cx="6858000" cy="5143500"/>
          </a:xfrm>
          <a:prstGeom prst="rect">
            <a:avLst/>
          </a:prstGeom>
        </p:spPr>
      </p:pic>
      <p:pic>
        <p:nvPicPr>
          <p:cNvPr id="7" name="Picture 6" descr="innova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89664">
            <a:off x="-492410" y="818947"/>
            <a:ext cx="8013058" cy="2289445"/>
          </a:xfrm>
          <a:prstGeom prst="rect">
            <a:avLst/>
          </a:prstGeom>
        </p:spPr>
      </p:pic>
    </p:spTree>
    <p:extLst>
      <p:ext uri="{BB962C8B-B14F-4D97-AF65-F5344CB8AC3E}">
        <p14:creationId xmlns:p14="http://schemas.microsoft.com/office/powerpoint/2010/main" val="27887485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nodeType="afterEffect">
                                  <p:stCondLst>
                                    <p:cond delay="0"/>
                                  </p:st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2623" y="4881713"/>
            <a:ext cx="438177" cy="282575"/>
          </a:xfrm>
          <a:prstGeom prst="rect">
            <a:avLst/>
          </a:prstGeom>
        </p:spPr>
        <p:txBody>
          <a:bodyPr/>
          <a:lstStyle/>
          <a:p>
            <a:fld id="{1423F1C9-60E9-4825-B1EC-902FE5DD37E1}" type="slidenum">
              <a:rPr lang="en-US" smtClean="0"/>
              <a:pPr/>
              <a:t>9</a:t>
            </a:fld>
            <a:endParaRPr lang="en-US" dirty="0"/>
          </a:p>
        </p:txBody>
      </p:sp>
      <p:pic>
        <p:nvPicPr>
          <p:cNvPr id="5" name="Picture 4"/>
          <p:cNvPicPr>
            <a:picLocks noChangeAspect="1"/>
          </p:cNvPicPr>
          <p:nvPr/>
        </p:nvPicPr>
        <p:blipFill>
          <a:blip r:embed="rId2"/>
          <a:stretch>
            <a:fillRect/>
          </a:stretch>
        </p:blipFill>
        <p:spPr>
          <a:xfrm>
            <a:off x="1178613" y="0"/>
            <a:ext cx="6803571" cy="5143500"/>
          </a:xfrm>
          <a:prstGeom prst="rect">
            <a:avLst/>
          </a:prstGeom>
        </p:spPr>
      </p:pic>
    </p:spTree>
    <p:extLst>
      <p:ext uri="{BB962C8B-B14F-4D97-AF65-F5344CB8AC3E}">
        <p14:creationId xmlns:p14="http://schemas.microsoft.com/office/powerpoint/2010/main" val="3995824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VCE Template Dark 16x9_v08">
  <a:themeElements>
    <a:clrScheme name="VCE_UseThisOne">
      <a:dk1>
        <a:sysClr val="windowText" lastClr="000000"/>
      </a:dk1>
      <a:lt1>
        <a:sysClr val="window" lastClr="FFFFFF"/>
      </a:lt1>
      <a:dk2>
        <a:srgbClr val="00598A"/>
      </a:dk2>
      <a:lt2>
        <a:srgbClr val="B2B2B2"/>
      </a:lt2>
      <a:accent1>
        <a:srgbClr val="006B93"/>
      </a:accent1>
      <a:accent2>
        <a:srgbClr val="3DB1D9"/>
      </a:accent2>
      <a:accent3>
        <a:srgbClr val="A0D2EA"/>
      </a:accent3>
      <a:accent4>
        <a:srgbClr val="333F48"/>
      </a:accent4>
      <a:accent5>
        <a:srgbClr val="E9E3DC"/>
      </a:accent5>
      <a:accent6>
        <a:srgbClr val="F7EC00"/>
      </a:accent6>
      <a:hlink>
        <a:srgbClr val="008FC5"/>
      </a:hlink>
      <a:folHlink>
        <a:srgbClr val="BEBEBE"/>
      </a:folHlink>
    </a:clrScheme>
    <a:fontScheme name="V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square" lIns="0" tIns="0" rIns="0" bIns="0" rtlCol="0">
        <a:spAutoFit/>
      </a:bodyPr>
      <a:lstStyle>
        <a:defPPr eaLnBrk="1" hangingPunct="1">
          <a:lnSpc>
            <a:spcPct val="90000"/>
          </a:lnSpc>
          <a:spcBef>
            <a:spcPts val="600"/>
          </a:spcBef>
          <a:buClr>
            <a:srgbClr val="F79220"/>
          </a:buClr>
          <a:buSzPct val="120000"/>
          <a:defRPr sz="1600" dirty="0" err="1" smtClean="0">
            <a:latin typeface="+mn-lt"/>
          </a:defRPr>
        </a:defPPr>
      </a:lstStyle>
    </a:txDef>
  </a:objectDefaults>
  <a:extraClrSchemeLst/>
  <a:extLst>
    <a:ext uri="{05A4C25C-085E-4340-85A3-A5531E510DB2}">
      <thm15:themeFamily xmlns="" xmlns:thm15="http://schemas.microsoft.com/office/thememl/2012/main" name="VCE_Dark_Template_2013_16x9_v08" id="{DAA01E1E-4B32-4D35-A35E-BAA513AF40C1}" vid="{ED2CBABE-6473-4F4C-878D-C907B02814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33964</TotalTime>
  <Words>2343</Words>
  <Application>Microsoft Macintosh PowerPoint</Application>
  <PresentationFormat>On-screen Show (16:9)</PresentationFormat>
  <Paragraphs>188</Paragraphs>
  <Slides>21</Slides>
  <Notes>12</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VCE Template Dark 16x9_v08</vt:lpstr>
      <vt:lpstr>Riding the next wave:  PaaS with Cloud Foundry</vt:lpstr>
      <vt:lpstr>PowerPoint Presentation</vt:lpstr>
      <vt:lpstr>PowerPoint Presentation</vt:lpstr>
      <vt:lpstr>PowerPoint Presentation</vt:lpstr>
      <vt:lpstr>OLD vs NEW</vt:lpstr>
      <vt:lpstr>PowerPoint Presentation</vt:lpstr>
      <vt:lpstr>PowerPoint Presentation</vt:lpstr>
      <vt:lpstr>PowerPoint Presentation</vt:lpstr>
      <vt:lpstr>PowerPoint Presentation</vt:lpstr>
      <vt:lpstr>PowerPoint Presentation</vt:lpstr>
      <vt:lpstr>PowerPoint Presentation</vt:lpstr>
      <vt:lpstr>REINVENT &amp; INNOVATE</vt:lpstr>
      <vt:lpstr>Innovation relies on  Speed </vt:lpstr>
      <vt:lpstr>PowerPoint Presentation</vt:lpstr>
      <vt:lpstr>GIVE Developers what they need</vt:lpstr>
      <vt:lpstr>The answer</vt:lpstr>
      <vt:lpstr>The power of</vt:lpstr>
      <vt:lpstr>The power of</vt:lpstr>
      <vt:lpstr>onsite</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VCE Overview</dc:title>
  <dc:creator>VCE</dc:creator>
  <cp:keywords>PPT template; Company Overview</cp:keywords>
  <cp:lastModifiedBy>Kendrick Coleman</cp:lastModifiedBy>
  <cp:revision>925</cp:revision>
  <dcterms:created xsi:type="dcterms:W3CDTF">2011-05-03T17:46:24Z</dcterms:created>
  <dcterms:modified xsi:type="dcterms:W3CDTF">2014-08-01T02:05:32Z</dcterms:modified>
</cp:coreProperties>
</file>